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6" r:id="rId3"/>
    <p:sldId id="291" r:id="rId4"/>
    <p:sldId id="277" r:id="rId5"/>
    <p:sldId id="279" r:id="rId6"/>
    <p:sldId id="280" r:id="rId7"/>
    <p:sldId id="281" r:id="rId8"/>
    <p:sldId id="282" r:id="rId9"/>
    <p:sldId id="283" r:id="rId10"/>
    <p:sldId id="285" r:id="rId11"/>
    <p:sldId id="290" r:id="rId12"/>
    <p:sldId id="284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1"/>
    <a:srgbClr val="6AB650"/>
    <a:srgbClr val="009CB4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1407776"/>
            <a:ext cx="10776857" cy="11527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International medication-review discussion</a:t>
            </a:r>
            <a:br>
              <a:rPr lang="en-US" sz="4000" dirty="0" smtClean="0"/>
            </a:br>
            <a:r>
              <a:rPr lang="en-US" sz="2000" dirty="0" smtClean="0"/>
              <a:t>A collaboration between </a:t>
            </a:r>
            <a:r>
              <a:rPr lang="en-US" sz="2000" dirty="0" smtClean="0"/>
              <a:t>universities of the CP4T-project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Break-out rooms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8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86" y="890680"/>
            <a:ext cx="8580400" cy="537984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15" y="4250493"/>
            <a:ext cx="7663230" cy="20200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563" y="2757389"/>
            <a:ext cx="5748528" cy="1280160"/>
          </a:xfrm>
          <a:prstGeom prst="rect">
            <a:avLst/>
          </a:prstGeom>
        </p:spPr>
      </p:pic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5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8161774"/>
              </p:ext>
            </p:extLst>
          </p:nvPr>
        </p:nvGraphicFramePr>
        <p:xfrm>
          <a:off x="673100" y="1426777"/>
          <a:ext cx="9799956" cy="4390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891">
                  <a:extLst>
                    <a:ext uri="{9D8B030D-6E8A-4147-A177-3AD203B41FA5}">
                      <a16:colId xmlns:a16="http://schemas.microsoft.com/office/drawing/2014/main" val="1790182757"/>
                    </a:ext>
                  </a:extLst>
                </a:gridCol>
                <a:gridCol w="1464112">
                  <a:extLst>
                    <a:ext uri="{9D8B030D-6E8A-4147-A177-3AD203B41FA5}">
                      <a16:colId xmlns:a16="http://schemas.microsoft.com/office/drawing/2014/main" val="4135931712"/>
                    </a:ext>
                  </a:extLst>
                </a:gridCol>
                <a:gridCol w="1394792">
                  <a:extLst>
                    <a:ext uri="{9D8B030D-6E8A-4147-A177-3AD203B41FA5}">
                      <a16:colId xmlns:a16="http://schemas.microsoft.com/office/drawing/2014/main" val="2487910360"/>
                    </a:ext>
                  </a:extLst>
                </a:gridCol>
                <a:gridCol w="1385690">
                  <a:extLst>
                    <a:ext uri="{9D8B030D-6E8A-4147-A177-3AD203B41FA5}">
                      <a16:colId xmlns:a16="http://schemas.microsoft.com/office/drawing/2014/main" val="2933381660"/>
                    </a:ext>
                  </a:extLst>
                </a:gridCol>
                <a:gridCol w="1391291">
                  <a:extLst>
                    <a:ext uri="{9D8B030D-6E8A-4147-A177-3AD203B41FA5}">
                      <a16:colId xmlns:a16="http://schemas.microsoft.com/office/drawing/2014/main" val="3616541835"/>
                    </a:ext>
                  </a:extLst>
                </a:gridCol>
                <a:gridCol w="1209240">
                  <a:extLst>
                    <a:ext uri="{9D8B030D-6E8A-4147-A177-3AD203B41FA5}">
                      <a16:colId xmlns:a16="http://schemas.microsoft.com/office/drawing/2014/main" val="3432685469"/>
                    </a:ext>
                  </a:extLst>
                </a:gridCol>
                <a:gridCol w="1564940">
                  <a:extLst>
                    <a:ext uri="{9D8B030D-6E8A-4147-A177-3AD203B41FA5}">
                      <a16:colId xmlns:a16="http://schemas.microsoft.com/office/drawing/2014/main" val="2665667615"/>
                    </a:ext>
                  </a:extLst>
                </a:gridCol>
              </a:tblGrid>
              <a:tr h="50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1. Medication, dosage and use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1C. Indication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2. Side effects?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3. START?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4. STOPP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5. Interactions?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6. Dosage / frequency / dosage form?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406475"/>
                  </a:ext>
                </a:extLst>
              </a:tr>
              <a:tr h="6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Amlodipine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Hypertension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High blood pressure, however 2 months ago perfect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254598"/>
                  </a:ext>
                </a:extLst>
              </a:tr>
              <a:tr h="16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Spironolactone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Hypertension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004656"/>
                  </a:ext>
                </a:extLst>
              </a:tr>
              <a:tr h="16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Metoprolol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Hypertension/bypass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None/bradycardia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55231"/>
                  </a:ext>
                </a:extLst>
              </a:tr>
              <a:tr h="16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Perindopril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Hypertension/bypass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942219"/>
                  </a:ext>
                </a:extLst>
              </a:tr>
              <a:tr h="33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Acetylsalicylic acid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Secondary prevention/Bypass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996069"/>
                  </a:ext>
                </a:extLst>
              </a:tr>
              <a:tr h="16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Metformin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DM 2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3 times a day 1000 mg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8562268"/>
                  </a:ext>
                </a:extLst>
              </a:tr>
              <a:tr h="33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Glimepiride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DM 2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HbA1c unknown after adjustment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49607"/>
                  </a:ext>
                </a:extLst>
              </a:tr>
              <a:tr h="337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Simvastatin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Hypercholesterolemia/ bypass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Ante noctem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451967"/>
                  </a:ext>
                </a:extLst>
              </a:tr>
              <a:tr h="844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Omeprazole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Unknown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Unkown indication, in 1 year indication ASA + spironolactone + 70 years old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20 mg once day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662839"/>
                  </a:ext>
                </a:extLst>
              </a:tr>
              <a:tr h="16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Paracetamol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Unknown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750058"/>
                  </a:ext>
                </a:extLst>
              </a:tr>
              <a:tr h="50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Zolpiclone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Unknown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calcium carbonate and vitamin D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Unkown indication, gradual dose reduction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841668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2073166" y="1939159"/>
            <a:ext cx="1442544" cy="38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515710" y="1939158"/>
            <a:ext cx="1400066" cy="38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915776" y="1939157"/>
            <a:ext cx="1400066" cy="38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315842" y="1939157"/>
            <a:ext cx="1400066" cy="38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715908" y="1939155"/>
            <a:ext cx="1175844" cy="38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8891752" y="1939151"/>
            <a:ext cx="1581304" cy="387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5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Dutch </a:t>
            </a:r>
            <a:r>
              <a:rPr lang="nl-NL" dirty="0" err="1" smtClean="0"/>
              <a:t>guidelines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Diabetes Mellitus type 2:</a:t>
            </a:r>
          </a:p>
          <a:p>
            <a:pPr lvl="1"/>
            <a:r>
              <a:rPr lang="nl-NL" dirty="0" smtClean="0"/>
              <a:t>Step 1: </a:t>
            </a:r>
            <a:r>
              <a:rPr lang="nl-NL" dirty="0" err="1" smtClean="0"/>
              <a:t>Metformin</a:t>
            </a:r>
            <a:endParaRPr lang="nl-NL" dirty="0" smtClean="0"/>
          </a:p>
          <a:p>
            <a:pPr lvl="1"/>
            <a:r>
              <a:rPr lang="nl-NL" dirty="0" smtClean="0"/>
              <a:t>Step 2: SU-</a:t>
            </a:r>
            <a:r>
              <a:rPr lang="nl-NL" dirty="0" err="1" smtClean="0"/>
              <a:t>derivate</a:t>
            </a:r>
            <a:r>
              <a:rPr lang="nl-NL" dirty="0" smtClean="0"/>
              <a:t> (</a:t>
            </a:r>
            <a:r>
              <a:rPr lang="nl-NL" dirty="0" err="1" smtClean="0"/>
              <a:t>preferably</a:t>
            </a:r>
            <a:r>
              <a:rPr lang="nl-NL" dirty="0" smtClean="0"/>
              <a:t> </a:t>
            </a:r>
            <a:r>
              <a:rPr lang="nl-NL" dirty="0" err="1" smtClean="0"/>
              <a:t>gliclazide</a:t>
            </a:r>
            <a:r>
              <a:rPr lang="nl-NL" dirty="0"/>
              <a:t>)</a:t>
            </a:r>
            <a:endParaRPr lang="nl-NL" dirty="0" smtClean="0"/>
          </a:p>
          <a:p>
            <a:pPr lvl="1"/>
            <a:r>
              <a:rPr lang="nl-NL" dirty="0" smtClean="0"/>
              <a:t>Step 3: In </a:t>
            </a:r>
            <a:r>
              <a:rPr lang="nl-NL" dirty="0" err="1" smtClean="0"/>
              <a:t>some</a:t>
            </a:r>
            <a:r>
              <a:rPr lang="nl-NL" dirty="0" smtClean="0"/>
              <a:t> occasions GLP-1 agonist, DPP4-inhibitor</a:t>
            </a:r>
          </a:p>
          <a:p>
            <a:pPr lvl="1"/>
            <a:r>
              <a:rPr lang="nl-NL" dirty="0" smtClean="0"/>
              <a:t>Step 4: Insuline</a:t>
            </a:r>
          </a:p>
          <a:p>
            <a:pPr lvl="1"/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2" y="342415"/>
            <a:ext cx="4702755" cy="30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7275785" y="1531934"/>
            <a:ext cx="1560787" cy="32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291550" y="2220868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7373005" y="2897365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137632" y="1187122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137632" y="1907469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161280" y="2596402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0033755" y="2310825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0006164" y="1545650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10006163" y="865533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7244255" y="882869"/>
            <a:ext cx="1529255" cy="21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Age &lt; 70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7156189" y="1553812"/>
            <a:ext cx="1799976" cy="25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err="1" smtClean="0">
                <a:solidFill>
                  <a:schemeClr val="tx1"/>
                </a:solidFill>
              </a:rPr>
              <a:t>Only</a:t>
            </a:r>
            <a:r>
              <a:rPr lang="nl-NL" sz="1000" dirty="0" smtClean="0">
                <a:solidFill>
                  <a:schemeClr val="tx1"/>
                </a:solidFill>
              </a:rPr>
              <a:t> lifestyle </a:t>
            </a:r>
            <a:r>
              <a:rPr lang="nl-NL" sz="1000" dirty="0" err="1" smtClean="0">
                <a:solidFill>
                  <a:schemeClr val="tx1"/>
                </a:solidFill>
              </a:rPr>
              <a:t>interventions</a:t>
            </a:r>
            <a:r>
              <a:rPr lang="nl-NL" sz="1000" dirty="0" smtClean="0">
                <a:solidFill>
                  <a:schemeClr val="tx1"/>
                </a:solidFill>
              </a:rPr>
              <a:t> or Metformine </a:t>
            </a:r>
            <a:r>
              <a:rPr lang="nl-NL" sz="1000" dirty="0" err="1" smtClean="0">
                <a:solidFill>
                  <a:schemeClr val="tx1"/>
                </a:solidFill>
              </a:rPr>
              <a:t>monotherapy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430010" y="2239522"/>
            <a:ext cx="1526155" cy="22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Diabetes &lt; 10 </a:t>
            </a:r>
            <a:r>
              <a:rPr lang="nl-NL" sz="1000" dirty="0" err="1" smtClean="0">
                <a:solidFill>
                  <a:schemeClr val="tx1"/>
                </a:solidFill>
              </a:rPr>
              <a:t>years</a:t>
            </a:r>
            <a:endParaRPr lang="nl-NL"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hoek 17"/>
              <p:cNvSpPr/>
              <p:nvPr/>
            </p:nvSpPr>
            <p:spPr>
              <a:xfrm>
                <a:off x="7398202" y="2911092"/>
                <a:ext cx="1526155" cy="22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  <m:r>
                        <a:rPr lang="nl-NL" sz="1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nl-NL" sz="1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1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𝑚𝑚𝑜𝑙</m:t>
                      </m:r>
                      <m:r>
                        <a:rPr lang="nl-NL" sz="1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nl-NL" sz="1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nl-NL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hthoe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02" y="2911092"/>
                <a:ext cx="1526155" cy="228335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hoek 18"/>
              <p:cNvSpPr/>
              <p:nvPr/>
            </p:nvSpPr>
            <p:spPr>
              <a:xfrm>
                <a:off x="9912989" y="865533"/>
                <a:ext cx="1526155" cy="22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NL" sz="1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𝑚𝑚𝑜𝑙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nl-NL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hthoe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89" y="865533"/>
                <a:ext cx="1526155" cy="228335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hoek 19"/>
              <p:cNvSpPr/>
              <p:nvPr/>
            </p:nvSpPr>
            <p:spPr>
              <a:xfrm>
                <a:off x="9988718" y="1551874"/>
                <a:ext cx="1526155" cy="22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NL" sz="1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𝑚𝑚𝑜𝑙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nl-NL" sz="10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nl-NL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hthoe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718" y="1551874"/>
                <a:ext cx="1526155" cy="228335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hoek 20"/>
              <p:cNvSpPr/>
              <p:nvPr/>
            </p:nvSpPr>
            <p:spPr>
              <a:xfrm>
                <a:off x="9988718" y="2255222"/>
                <a:ext cx="1526155" cy="22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NL" sz="10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58</m:t>
                      </m:r>
                      <m:r>
                        <a:rPr lang="nl-NL" sz="1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1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𝑚𝑚𝑜𝑙</m:t>
                      </m:r>
                      <m:r>
                        <a:rPr lang="nl-NL" sz="1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nl-NL" sz="1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nl-NL" sz="1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Rechthoe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718" y="2255222"/>
                <a:ext cx="1526155" cy="228335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hoek 21"/>
          <p:cNvSpPr/>
          <p:nvPr/>
        </p:nvSpPr>
        <p:spPr>
          <a:xfrm>
            <a:off x="9335499" y="696035"/>
            <a:ext cx="331388" cy="237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9310476" y="1380702"/>
            <a:ext cx="331388" cy="237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9310477" y="2090387"/>
            <a:ext cx="331388" cy="237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9294371" y="715813"/>
            <a:ext cx="467159" cy="20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Yes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9310294" y="1419227"/>
            <a:ext cx="467159" cy="20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Yes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9323941" y="2128915"/>
            <a:ext cx="467159" cy="20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Yes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802821" y="165538"/>
            <a:ext cx="360242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8136872" y="1182899"/>
            <a:ext cx="467159" cy="20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No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8161279" y="1941509"/>
            <a:ext cx="467159" cy="20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No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8163225" y="2580833"/>
            <a:ext cx="467159" cy="206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000" dirty="0" smtClean="0">
                <a:solidFill>
                  <a:schemeClr val="tx1"/>
                </a:solidFill>
              </a:rPr>
              <a:t>No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3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Dutch </a:t>
            </a:r>
            <a:r>
              <a:rPr lang="nl-NL" dirty="0" err="1"/>
              <a:t>g</a:t>
            </a:r>
            <a:r>
              <a:rPr lang="nl-NL" dirty="0" err="1" smtClean="0"/>
              <a:t>uidelines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Gastric protection with a PPI with a non-selective NSAID (excluding a salicylic acid derivative as a platelet aggregation inhibitor) </a:t>
            </a:r>
            <a:r>
              <a:rPr lang="en-US" sz="2000" dirty="0" smtClean="0"/>
              <a:t>in:</a:t>
            </a:r>
          </a:p>
          <a:p>
            <a:pPr lvl="1"/>
            <a:r>
              <a:rPr lang="en-US" sz="2000" dirty="0" smtClean="0"/>
              <a:t>Age above 70 </a:t>
            </a:r>
            <a:r>
              <a:rPr lang="en-US" sz="2000" dirty="0"/>
              <a:t>years </a:t>
            </a:r>
            <a:endParaRPr lang="en-US" sz="20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history of ulcer or stomach complications regardless of </a:t>
            </a:r>
            <a:r>
              <a:rPr lang="en-US" sz="2000" dirty="0" smtClean="0"/>
              <a:t>age</a:t>
            </a:r>
          </a:p>
          <a:p>
            <a:pPr lvl="1"/>
            <a:r>
              <a:rPr lang="en-US" sz="2000" dirty="0" smtClean="0"/>
              <a:t>With </a:t>
            </a:r>
            <a:r>
              <a:rPr lang="en-US" sz="2000" dirty="0"/>
              <a:t>2 or more of the following </a:t>
            </a:r>
            <a:r>
              <a:rPr lang="en-US" sz="2000" dirty="0" smtClean="0"/>
              <a:t>factors</a:t>
            </a:r>
          </a:p>
          <a:p>
            <a:pPr lvl="2"/>
            <a:r>
              <a:rPr lang="en-US" sz="2000" dirty="0" smtClean="0"/>
              <a:t>Age </a:t>
            </a:r>
            <a:r>
              <a:rPr lang="en-US" sz="2000" dirty="0"/>
              <a:t>between 60 and 70 </a:t>
            </a:r>
            <a:r>
              <a:rPr lang="en-US" sz="2000" dirty="0" smtClean="0"/>
              <a:t>years</a:t>
            </a:r>
          </a:p>
          <a:p>
            <a:pPr lvl="2"/>
            <a:r>
              <a:rPr lang="en-US" sz="2000" dirty="0" smtClean="0"/>
              <a:t>Severe </a:t>
            </a:r>
            <a:r>
              <a:rPr lang="en-US" sz="2000" dirty="0"/>
              <a:t>rheumatoid arthritis, heart failure, or </a:t>
            </a:r>
            <a:r>
              <a:rPr lang="en-US" sz="2000" dirty="0" smtClean="0"/>
              <a:t>diabetes</a:t>
            </a:r>
          </a:p>
          <a:p>
            <a:pPr lvl="2"/>
            <a:r>
              <a:rPr lang="en-US" sz="2000" dirty="0" smtClean="0"/>
              <a:t>High </a:t>
            </a:r>
            <a:r>
              <a:rPr lang="en-US" sz="2000" dirty="0"/>
              <a:t>dose of a non-selective </a:t>
            </a:r>
            <a:r>
              <a:rPr lang="en-US" sz="2000" dirty="0" smtClean="0"/>
              <a:t>NSAID</a:t>
            </a:r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se </a:t>
            </a:r>
            <a:r>
              <a:rPr lang="en-US" sz="2000" dirty="0"/>
              <a:t>of co-medication with a higher risk of gastric complications</a:t>
            </a:r>
            <a:endParaRPr lang="nl-NL" sz="2000" dirty="0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7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Dutch </a:t>
            </a:r>
            <a:r>
              <a:rPr lang="nl-NL" dirty="0" err="1" smtClean="0"/>
              <a:t>guidelines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Gastric protection with a PPI with a </a:t>
            </a:r>
            <a:r>
              <a:rPr lang="en-US" sz="2000" dirty="0" smtClean="0"/>
              <a:t>salicylic </a:t>
            </a:r>
            <a:r>
              <a:rPr lang="en-US" sz="2000" dirty="0"/>
              <a:t>acid derivative as a platelet aggregation </a:t>
            </a:r>
            <a:r>
              <a:rPr lang="en-US" sz="2000" dirty="0" smtClean="0"/>
              <a:t>inhibitor in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Age </a:t>
            </a:r>
            <a:r>
              <a:rPr lang="en-US" sz="2000" dirty="0" smtClean="0"/>
              <a:t>above 80 years</a:t>
            </a:r>
          </a:p>
          <a:p>
            <a:pPr lvl="1"/>
            <a:r>
              <a:rPr lang="en-US" sz="2000" dirty="0"/>
              <a:t>Age above 60 years with a history of ulcer or </a:t>
            </a:r>
            <a:r>
              <a:rPr lang="en-US" sz="2000" dirty="0" smtClean="0"/>
              <a:t>complication</a:t>
            </a:r>
          </a:p>
          <a:p>
            <a:pPr lvl="1"/>
            <a:r>
              <a:rPr lang="en-US" sz="2000" dirty="0" smtClean="0"/>
              <a:t>Age above 70 </a:t>
            </a:r>
            <a:r>
              <a:rPr lang="en-US" sz="2000" dirty="0"/>
              <a:t>years with co-medication that increases the risk of gastric complications (vitamin K antagonist, DOAC, P2Y12 inhibitor, heparin, systemic corticosteroid, SSRI, venlafaxine, duloxetine, trazodone, spironolactone</a:t>
            </a:r>
            <a:r>
              <a:rPr lang="en-US" sz="2000" dirty="0" smtClean="0"/>
              <a:t>)</a:t>
            </a:r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3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 smtClean="0"/>
          </a:p>
          <a:p>
            <a:r>
              <a:rPr lang="nl-NL" dirty="0" err="1" smtClean="0"/>
              <a:t>Medication</a:t>
            </a:r>
            <a:r>
              <a:rPr lang="nl-NL" dirty="0" smtClean="0"/>
              <a:t> review</a:t>
            </a:r>
          </a:p>
          <a:p>
            <a:r>
              <a:rPr lang="nl-NL" dirty="0" err="1" smtClean="0"/>
              <a:t>Discussion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5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Introduce </a:t>
            </a:r>
            <a:r>
              <a:rPr lang="nl-NL" dirty="0" err="1" smtClean="0"/>
              <a:t>yourself</a:t>
            </a:r>
            <a:r>
              <a:rPr lang="nl-NL" dirty="0" smtClean="0"/>
              <a:t>!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introduce yourself virtually strong im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25655"/>
            <a:ext cx="9144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1"/>
          <p:cNvSpPr txBox="1">
            <a:spLocks/>
          </p:cNvSpPr>
          <p:nvPr/>
        </p:nvSpPr>
        <p:spPr>
          <a:xfrm>
            <a:off x="673100" y="64069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50" kern="1200">
                <a:solidFill>
                  <a:srgbClr val="00373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5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9" y="2631790"/>
            <a:ext cx="5562037" cy="25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9" y="5266961"/>
            <a:ext cx="5632709" cy="5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hthoek 1"/>
          <p:cNvSpPr>
            <a:spLocks noChangeArrowheads="1"/>
          </p:cNvSpPr>
          <p:nvPr/>
        </p:nvSpPr>
        <p:spPr bwMode="auto">
          <a:xfrm>
            <a:off x="1944665" y="3127399"/>
            <a:ext cx="3825513" cy="2106748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10727944" cy="365125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50000"/>
              </a:spcBef>
              <a:buAutoNum type="arabicParenBoth"/>
              <a:defRPr/>
            </a:pPr>
            <a:r>
              <a:rPr lang="en-US" altLang="nl-NL" sz="1000" dirty="0" smtClean="0">
                <a:solidFill>
                  <a:srgbClr val="1F497D"/>
                </a:solidFill>
                <a:cs typeface="Arial" charset="0"/>
              </a:rPr>
              <a:t>Dornan  </a:t>
            </a:r>
            <a:r>
              <a:rPr lang="en-US" altLang="nl-NL" sz="1000" dirty="0">
                <a:solidFill>
                  <a:srgbClr val="1F497D"/>
                </a:solidFill>
                <a:cs typeface="Arial" charset="0"/>
              </a:rPr>
              <a:t>EQUIP study  2009 </a:t>
            </a:r>
            <a:endParaRPr lang="en-US" altLang="nl-NL" sz="1000" dirty="0" smtClean="0">
              <a:solidFill>
                <a:srgbClr val="1F497D"/>
              </a:solidFill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50000"/>
              </a:spcBef>
              <a:buAutoNum type="arabicParenBoth"/>
              <a:defRPr/>
            </a:pPr>
            <a:r>
              <a:rPr lang="en-US" altLang="nl-NL" sz="1000" dirty="0" smtClean="0">
                <a:solidFill>
                  <a:srgbClr val="1F497D"/>
                </a:solidFill>
                <a:cs typeface="Arial" charset="0"/>
              </a:rPr>
              <a:t>Ryan  PROTECT study 2014</a:t>
            </a:r>
            <a:endParaRPr lang="nl-NL" altLang="nl-NL" sz="1000" dirty="0">
              <a:solidFill>
                <a:srgbClr val="1F497D"/>
              </a:solidFill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24" y="2854807"/>
            <a:ext cx="4714768" cy="30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"/>
          <p:cNvSpPr>
            <a:spLocks noChangeArrowheads="1"/>
          </p:cNvSpPr>
          <p:nvPr/>
        </p:nvSpPr>
        <p:spPr bwMode="auto">
          <a:xfrm>
            <a:off x="6669324" y="4030449"/>
            <a:ext cx="4714768" cy="1558420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922578" y="5344752"/>
            <a:ext cx="501870" cy="411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7419104" y="3074336"/>
            <a:ext cx="454078" cy="1048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5922578" y="3127399"/>
            <a:ext cx="444980" cy="396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871649" y="3075146"/>
            <a:ext cx="454078" cy="1048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711200" y="2220219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meeting?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41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0" y="1053410"/>
            <a:ext cx="4987413" cy="20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60" y="3107736"/>
            <a:ext cx="416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93" y="3478744"/>
            <a:ext cx="3452926" cy="16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773" y="1027736"/>
            <a:ext cx="5235525" cy="3891459"/>
          </a:xfrm>
          <a:prstGeom prst="rect">
            <a:avLst/>
          </a:prstGeom>
        </p:spPr>
      </p:pic>
      <p:sp>
        <p:nvSpPr>
          <p:cNvPr id="10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6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69" y="1241674"/>
            <a:ext cx="5251632" cy="46828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69" y="1816635"/>
            <a:ext cx="5159738" cy="24558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01" y="2431078"/>
            <a:ext cx="5496846" cy="2085743"/>
          </a:xfrm>
          <a:prstGeom prst="rect">
            <a:avLst/>
          </a:prstGeom>
        </p:spPr>
      </p:pic>
      <p:sp>
        <p:nvSpPr>
          <p:cNvPr id="9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6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133210"/>
            <a:ext cx="8507525" cy="2994463"/>
          </a:xfrm>
          <a:prstGeom prst="rect">
            <a:avLst/>
          </a:prstGeom>
        </p:spPr>
      </p:pic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6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Medication</a:t>
            </a:r>
            <a:r>
              <a:rPr lang="nl-NL" dirty="0" smtClean="0"/>
              <a:t> review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Real patient (anonymized) </a:t>
            </a:r>
          </a:p>
          <a:p>
            <a:endParaRPr lang="en-US" dirty="0" smtClean="0"/>
          </a:p>
          <a:p>
            <a:r>
              <a:rPr lang="en-US" dirty="0" smtClean="0"/>
              <a:t>Assignment: Conduct a medication review! </a:t>
            </a:r>
          </a:p>
          <a:p>
            <a:endParaRPr lang="en-US" dirty="0"/>
          </a:p>
          <a:p>
            <a:r>
              <a:rPr lang="en-US" dirty="0" smtClean="0"/>
              <a:t>Planning:</a:t>
            </a:r>
          </a:p>
          <a:p>
            <a:pPr lvl="1"/>
            <a:r>
              <a:rPr lang="en-US" dirty="0" smtClean="0"/>
              <a:t>18.20-19.15: </a:t>
            </a:r>
            <a:r>
              <a:rPr lang="en-US" dirty="0"/>
              <a:t>Break-out rooms</a:t>
            </a:r>
            <a:endParaRPr lang="en-US" dirty="0" smtClean="0"/>
          </a:p>
          <a:p>
            <a:pPr lvl="1"/>
            <a:r>
              <a:rPr lang="en-US" dirty="0" smtClean="0"/>
              <a:t>19.15-20.00</a:t>
            </a:r>
            <a:r>
              <a:rPr lang="en-US" dirty="0" smtClean="0"/>
              <a:t>: Discussion</a:t>
            </a:r>
          </a:p>
          <a:p>
            <a:endParaRPr lang="en-US" dirty="0"/>
          </a:p>
        </p:txBody>
      </p:sp>
      <p:sp>
        <p:nvSpPr>
          <p:cNvPr id="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94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‘</a:t>
            </a:r>
            <a:r>
              <a:rPr lang="nl-NL" dirty="0" err="1" smtClean="0"/>
              <a:t>Prescribing</a:t>
            </a:r>
            <a:r>
              <a:rPr lang="nl-NL" dirty="0" smtClean="0"/>
              <a:t> </a:t>
            </a:r>
            <a:r>
              <a:rPr lang="nl-NL" dirty="0" err="1" smtClean="0"/>
              <a:t>Optimalisation</a:t>
            </a:r>
            <a:r>
              <a:rPr lang="nl-NL" dirty="0" smtClean="0"/>
              <a:t> Method’: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Does the patient adhere to the medication schedule?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Which </a:t>
            </a:r>
            <a:r>
              <a:rPr lang="en-US" sz="1800" dirty="0"/>
              <a:t>side effects are present</a:t>
            </a:r>
            <a:r>
              <a:rPr lang="en-US" sz="1800" dirty="0" smtClean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Is the </a:t>
            </a:r>
            <a:r>
              <a:rPr lang="en-US" sz="1800" dirty="0" smtClean="0"/>
              <a:t>patient undertreated </a:t>
            </a:r>
            <a:r>
              <a:rPr lang="en-US" sz="1800" dirty="0"/>
              <a:t>and is </a:t>
            </a:r>
            <a:r>
              <a:rPr lang="en-US" sz="1800" dirty="0" smtClean="0"/>
              <a:t>additional medication indicated?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Which drug(s</a:t>
            </a:r>
            <a:r>
              <a:rPr lang="en-US" sz="1800" dirty="0"/>
              <a:t>) can be </a:t>
            </a:r>
            <a:r>
              <a:rPr lang="en-US" sz="1800" dirty="0" smtClean="0"/>
              <a:t>withdrawn </a:t>
            </a:r>
            <a:r>
              <a:rPr lang="en-US" sz="1800" dirty="0"/>
              <a:t>or </a:t>
            </a:r>
            <a:r>
              <a:rPr lang="en-US" sz="1800" dirty="0" smtClean="0"/>
              <a:t>which drug(s</a:t>
            </a:r>
            <a:r>
              <a:rPr lang="en-US" sz="1800" dirty="0"/>
              <a:t>) is/are </a:t>
            </a:r>
            <a:r>
              <a:rPr lang="en-US" sz="1800" dirty="0" smtClean="0"/>
              <a:t>inappropriate </a:t>
            </a:r>
            <a:r>
              <a:rPr lang="en-US" sz="1800" dirty="0"/>
              <a:t>for this </a:t>
            </a:r>
            <a:r>
              <a:rPr lang="en-US" sz="1800" dirty="0" smtClean="0"/>
              <a:t>patient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Which </a:t>
            </a:r>
            <a:r>
              <a:rPr lang="en-US" sz="1800" dirty="0" smtClean="0"/>
              <a:t>clinically relevant interactions </a:t>
            </a:r>
            <a:r>
              <a:rPr lang="en-US" sz="1800" dirty="0"/>
              <a:t>are to be </a:t>
            </a:r>
            <a:r>
              <a:rPr lang="en-US" sz="1800" dirty="0" smtClean="0"/>
              <a:t>expected?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Should </a:t>
            </a:r>
            <a:r>
              <a:rPr lang="en-US" sz="1800" dirty="0"/>
              <a:t>the </a:t>
            </a:r>
            <a:r>
              <a:rPr lang="en-US" sz="1800" dirty="0" smtClean="0"/>
              <a:t>dose frequency </a:t>
            </a:r>
            <a:r>
              <a:rPr lang="en-US" sz="1800" dirty="0"/>
              <a:t>and/or </a:t>
            </a:r>
            <a:r>
              <a:rPr lang="en-US" sz="1800" dirty="0" smtClean="0"/>
              <a:t>form </a:t>
            </a:r>
            <a:r>
              <a:rPr lang="en-US" sz="1800" dirty="0"/>
              <a:t>of the </a:t>
            </a:r>
            <a:r>
              <a:rPr lang="en-US" sz="1800" dirty="0" smtClean="0"/>
              <a:t>drug </a:t>
            </a:r>
            <a:r>
              <a:rPr lang="en-US" sz="1800" dirty="0"/>
              <a:t>be </a:t>
            </a:r>
            <a:r>
              <a:rPr lang="en-US" sz="1800" dirty="0" smtClean="0"/>
              <a:t>adjusted?</a:t>
            </a:r>
          </a:p>
          <a:p>
            <a:pPr lvl="1"/>
            <a:endParaRPr lang="en-US" sz="1800" dirty="0"/>
          </a:p>
          <a:p>
            <a:r>
              <a:rPr lang="en-US" dirty="0" smtClean="0"/>
              <a:t>Use the START-STOPP criteria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3017"/>
              </p:ext>
            </p:extLst>
          </p:nvPr>
        </p:nvGraphicFramePr>
        <p:xfrm>
          <a:off x="3213056" y="133305"/>
          <a:ext cx="888746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365">
                  <a:extLst>
                    <a:ext uri="{9D8B030D-6E8A-4147-A177-3AD203B41FA5}">
                      <a16:colId xmlns:a16="http://schemas.microsoft.com/office/drawing/2014/main" val="2435092067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1068892934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4049361306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1890008356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84817187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4391958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119362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1 Medication, dosage and use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1C. Indication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2. Side effects?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3. START?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4. STOPP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5. Interactions?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6. Dosage / frequency / dosage form?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25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766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570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368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6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86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211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41475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490156"/>
                  </a:ext>
                </a:extLst>
              </a:tr>
            </a:tbl>
          </a:graphicData>
        </a:graphic>
      </p:graphicFrame>
      <p:sp>
        <p:nvSpPr>
          <p:cNvPr id="7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711200" y="6381750"/>
            <a:ext cx="4114800" cy="365125"/>
          </a:xfrm>
        </p:spPr>
        <p:txBody>
          <a:bodyPr/>
          <a:lstStyle/>
          <a:p>
            <a:r>
              <a:rPr lang="nl-NL" dirty="0" smtClean="0"/>
              <a:t>CP4T project|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8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def (Read-Only)" id="{716D7C7D-5B80-1D4E-BCC1-276D0C853110}" vid="{BC524F50-2121-6649-BAF5-6FFEA6F6276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 onderzoek RECIPE</Template>
  <TotalTime>687</TotalTime>
  <Words>567</Words>
  <Application>Microsoft Office PowerPoint</Application>
  <PresentationFormat>Breedbeeld</PresentationFormat>
  <Paragraphs>215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Trebuchet MS</vt:lpstr>
      <vt:lpstr>Kantoorthema</vt:lpstr>
      <vt:lpstr>International medication-review discussion A collaboration between universities of the CP4T-project</vt:lpstr>
      <vt:lpstr>Agenda</vt:lpstr>
      <vt:lpstr>Introduce yourself! </vt:lpstr>
      <vt:lpstr>Introduction</vt:lpstr>
      <vt:lpstr>PowerPoint-presentatie</vt:lpstr>
      <vt:lpstr>PowerPoint-presentatie</vt:lpstr>
      <vt:lpstr>PowerPoint-presentatie</vt:lpstr>
      <vt:lpstr>Medication review </vt:lpstr>
      <vt:lpstr>Tips</vt:lpstr>
      <vt:lpstr>Break-out rooms</vt:lpstr>
      <vt:lpstr>PowerPoint-presentatie</vt:lpstr>
      <vt:lpstr>PowerPoint-presentatie</vt:lpstr>
      <vt:lpstr>Dutch guidelines</vt:lpstr>
      <vt:lpstr>Dutch guidelines</vt:lpstr>
      <vt:lpstr>Dutch guidelines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Titelpagina onderwijs</dc:title>
  <dc:creator>Donker, E.M. (Erik)</dc:creator>
  <cp:lastModifiedBy>Piët, J.D. (Joost)</cp:lastModifiedBy>
  <cp:revision>36</cp:revision>
  <dcterms:created xsi:type="dcterms:W3CDTF">2020-04-02T07:59:04Z</dcterms:created>
  <dcterms:modified xsi:type="dcterms:W3CDTF">2023-06-19T11:11:31Z</dcterms:modified>
</cp:coreProperties>
</file>