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k+d9nplzC4XYvkOmy1t+BYghE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387F7D9-338B-4956-82FE-05A75298FBF0}">
  <a:tblStyle styleId="{E387F7D9-338B-4956-82FE-05A75298FBF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653" autoAdjust="0"/>
  </p:normalViewPr>
  <p:slideViewPr>
    <p:cSldViewPr snapToGrid="0">
      <p:cViewPr varScale="1">
        <p:scale>
          <a:sx n="117" d="100"/>
          <a:sy n="117" d="100"/>
        </p:scale>
        <p:origin x="1434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customschemas.google.com/relationships/presentationmetadata" Target="metadata"/><Relationship Id="rId4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g.org/thema/farmacotherapie/medicatiegebruik-en-dreigende-dehydratie-bij-hitte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g.org/thema/farmacotherapie/medicatiegebruik-en-dreigende-dehydratie-bij-hitte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b="1" dirty="0">
                <a:solidFill>
                  <a:schemeClr val="dk1"/>
                </a:solidFill>
              </a:rPr>
              <a:t>Risk groups: </a:t>
            </a:r>
            <a:r>
              <a:rPr lang="nl" dirty="0">
                <a:solidFill>
                  <a:schemeClr val="dk1"/>
                </a:solidFill>
              </a:rPr>
              <a:t>Young children, elderly, adults with comorbidities (heart failure, impaired renal function, diabetes mellitus, obesity), homeless or disabled people. Mostly in icm co-medication (such as diuretics, RAAS inhibitors, digoxin, NSAIDs, SSRIs, anti-epileptics, lithium -&gt; see next slide)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dirty="0">
                <a:solidFill>
                  <a:schemeClr val="dk1"/>
                </a:solidFill>
              </a:rPr>
              <a:t>Extra attention for </a:t>
            </a:r>
            <a:r>
              <a:rPr lang="nl" b="1" dirty="0">
                <a:solidFill>
                  <a:schemeClr val="dk1"/>
                </a:solidFill>
              </a:rPr>
              <a:t>storage </a:t>
            </a:r>
            <a:r>
              <a:rPr lang="nl" dirty="0">
                <a:solidFill>
                  <a:schemeClr val="dk1"/>
                </a:solidFill>
              </a:rPr>
              <a:t>of medication:</a:t>
            </a:r>
            <a:endParaRPr dirty="0"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nl" dirty="0">
                <a:solidFill>
                  <a:schemeClr val="dk1"/>
                </a:solidFill>
              </a:rPr>
              <a:t>Suppositories in the refrigerator</a:t>
            </a:r>
            <a:endParaRPr dirty="0"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nl" dirty="0">
                <a:solidFill>
                  <a:schemeClr val="dk1"/>
                </a:solidFill>
              </a:rPr>
              <a:t>Opened insulin and tablets in a cool, dark place</a:t>
            </a:r>
            <a:endParaRPr dirty="0"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nl" dirty="0">
                <a:solidFill>
                  <a:schemeClr val="dk1"/>
                </a:solidFill>
              </a:rPr>
              <a:t>Drinks according to the instructions on the packaging (sometimes they can't go in the fridge)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b="1" dirty="0">
                <a:solidFill>
                  <a:schemeClr val="dk1"/>
                </a:solidFill>
              </a:rPr>
              <a:t>Sources: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u="sng" dirty="0">
                <a:solidFill>
                  <a:schemeClr val="hlink"/>
                </a:solidFill>
                <a:hlinkClick r:id="rId3"/>
              </a:rPr>
              <a:t>https://www.nhg.org/thema/farmacotherapie/medicatiegebruik-en-dreigende-dehydratie-bij-hitte/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97" name="Google Shape;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47f5f97125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When a patiënt uses</a:t>
            </a:r>
            <a:r>
              <a:rPr lang="nl" b="1">
                <a:solidFill>
                  <a:schemeClr val="dk1"/>
                </a:solidFill>
              </a:rPr>
              <a:t> risk medication</a:t>
            </a:r>
            <a:r>
              <a:rPr lang="nl">
                <a:solidFill>
                  <a:schemeClr val="dk1"/>
                </a:solidFill>
              </a:rPr>
              <a:t> displayed in the table, as a doctor you must</a:t>
            </a:r>
            <a:r>
              <a:rPr lang="nl" b="1">
                <a:solidFill>
                  <a:schemeClr val="dk1"/>
                </a:solidFill>
              </a:rPr>
              <a:t> stop </a:t>
            </a:r>
            <a:r>
              <a:rPr lang="nl">
                <a:solidFill>
                  <a:schemeClr val="dk1"/>
                </a:solidFill>
              </a:rPr>
              <a:t>the medication or </a:t>
            </a:r>
            <a:r>
              <a:rPr lang="nl" b="1">
                <a:solidFill>
                  <a:schemeClr val="dk1"/>
                </a:solidFill>
              </a:rPr>
              <a:t>adjust the dosage</a:t>
            </a:r>
            <a:r>
              <a:rPr lang="nl">
                <a:solidFill>
                  <a:schemeClr val="dk1"/>
                </a:solidFill>
              </a:rPr>
              <a:t> (e.g. halve) in the event of (possible) dehydration.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nl">
                <a:solidFill>
                  <a:schemeClr val="dk1"/>
                </a:solidFill>
              </a:rPr>
              <a:t>For example metformin (risk for lactic acidosis)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nl">
                <a:solidFill>
                  <a:schemeClr val="dk1"/>
                </a:solidFill>
              </a:rPr>
              <a:t>For example lithium (risk for increased blood levels and toxicity, due to small therapeutic window) 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b="1">
                <a:solidFill>
                  <a:schemeClr val="dk1"/>
                </a:solidFill>
              </a:rPr>
              <a:t>Sources: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u="sng">
                <a:solidFill>
                  <a:schemeClr val="hlink"/>
                </a:solidFill>
                <a:hlinkClick r:id="rId3"/>
              </a:rPr>
              <a:t>https://www.nhg.org/thema/farmacotherapie/medicatiegebruik-en-dreigende-dehydratie-bij-hitte/</a:t>
            </a:r>
            <a:r>
              <a:rPr lang="nl">
                <a:solidFill>
                  <a:schemeClr val="dk1"/>
                </a:solidFill>
              </a:rPr>
              <a:t> / NHG document "Hitte"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Instituut Verantwoord Medicijngebruik. Geneesmiddelgebruik bij hitte. 2020.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09" name="Google Shape;109;g247f5f97125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47f5f97125_0_7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6" name="Google Shape;56;g247f5f97125_0_7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7" name="Google Shape;57;g247f5f97125_0_7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47f5f97125_0_7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0" name="Google Shape;60;g247f5f97125_0_7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47f5f97125_0_7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g247f5f97125_0_7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g247f5f97125_0_7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47f5f97125_0_8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g247f5f97125_0_8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8" name="Google Shape;68;g247f5f97125_0_8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9" name="Google Shape;69;g247f5f97125_0_8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47f5f97125_0_8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g247f5f97125_0_8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47f5f97125_0_8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5" name="Google Shape;75;g247f5f97125_0_8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6" name="Google Shape;76;g247f5f97125_0_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47f5f97125_0_9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9" name="Google Shape;79;g247f5f97125_0_9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47f5f97125_0_9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247f5f97125_0_9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3" name="Google Shape;83;g247f5f97125_0_96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4" name="Google Shape;84;g247f5f97125_0_96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g247f5f97125_0_9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47f5f97125_0_10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88" name="Google Shape;88;g247f5f97125_0_10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47f5f97125_0_10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g247f5f97125_0_10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g247f5f97125_0_10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47f5f97125_0_10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47f5f97125_0_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g247f5f97125_0_6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g247f5f97125_0_6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FFE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" descr="https://co2assistent.nl/css/co2assistent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5784" y="146939"/>
            <a:ext cx="1224809" cy="99399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 txBox="1"/>
          <p:nvPr/>
        </p:nvSpPr>
        <p:spPr>
          <a:xfrm>
            <a:off x="1581587" y="282685"/>
            <a:ext cx="76047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nl" sz="2400" b="1" i="0" u="none" strike="noStrike" cap="none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FarmaCO</a:t>
            </a:r>
            <a:r>
              <a:rPr lang="nl" sz="2400" b="1" i="0" u="none" strike="noStrike" cap="none" baseline="-25000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nl" sz="2400" b="1" i="0" u="none" strike="noStrike" cap="none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therap</a:t>
            </a:r>
            <a:r>
              <a:rPr lang="nl" sz="2400" b="1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lang="nl" sz="2400" b="1" i="0" u="none" strike="noStrike" cap="none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 (CO</a:t>
            </a:r>
            <a:r>
              <a:rPr lang="nl" sz="2400" b="1" i="0" u="none" strike="noStrike" cap="none" baseline="-25000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nl" sz="2400" b="1" i="0" u="none" strike="noStrike" cap="none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-assist</a:t>
            </a:r>
            <a:r>
              <a:rPr lang="nl" sz="2400" b="1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nl" sz="2400" b="1" i="0" u="none" strike="noStrike" cap="none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nt)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" sz="1800" b="1" i="0" u="none" strike="noStrike" cap="none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Planetary Health and </a:t>
            </a:r>
            <a:r>
              <a:rPr lang="nl" sz="1800" b="1" u="sng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kidney disease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705068" y="1106312"/>
            <a:ext cx="8315400" cy="2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25BE7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2" name="Google Shape;102;p1"/>
          <p:cNvCxnSpPr/>
          <p:nvPr/>
        </p:nvCxnSpPr>
        <p:spPr>
          <a:xfrm rot="10800000">
            <a:off x="645655" y="1383311"/>
            <a:ext cx="7691100" cy="0"/>
          </a:xfrm>
          <a:prstGeom prst="straightConnector1">
            <a:avLst/>
          </a:prstGeom>
          <a:noFill/>
          <a:ln w="19050" cap="flat" cmpd="sng">
            <a:solidFill>
              <a:srgbClr val="25BE7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3" name="Google Shape;103;p1"/>
          <p:cNvSpPr txBox="1"/>
          <p:nvPr/>
        </p:nvSpPr>
        <p:spPr>
          <a:xfrm>
            <a:off x="332025" y="1584575"/>
            <a:ext cx="8811900" cy="29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Health risks for vulnerable groups at prolonged high outdoor temperatures (&gt;25 ℃)</a:t>
            </a:r>
            <a:b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Dehydration can lead to underfilling, electrolyte disturbances or intoxications</a:t>
            </a:r>
            <a:b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nl" sz="1800">
                <a:latin typeface="Calibri"/>
                <a:ea typeface="Calibri"/>
                <a:cs typeface="Calibri"/>
                <a:sym typeface="Calibri"/>
              </a:rPr>
              <a:t>Certain medications </a:t>
            </a:r>
            <a: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pose additional risk </a:t>
            </a:r>
            <a:r>
              <a:rPr lang="nl" sz="1800">
                <a:latin typeface="Calibri"/>
                <a:ea typeface="Calibri"/>
                <a:cs typeface="Calibri"/>
                <a:sym typeface="Calibri"/>
              </a:rPr>
              <a:t>in dehydrated patients</a:t>
            </a:r>
            <a: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by:</a:t>
            </a:r>
            <a:b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Influencing temperature regulation by reduced ability to sweat</a:t>
            </a:r>
            <a:b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Impair</a:t>
            </a:r>
            <a:r>
              <a:rPr lang="nl" sz="1800">
                <a:latin typeface="Calibri"/>
                <a:ea typeface="Calibri"/>
                <a:cs typeface="Calibri"/>
                <a:sym typeface="Calibri"/>
              </a:rPr>
              <a:t>ing </a:t>
            </a:r>
            <a: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electrolyte balance or renal function</a:t>
            </a:r>
            <a:b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Anticholinergic effects or influences on dopamine or serotonin levels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nl" sz="1800">
                <a:latin typeface="Calibri"/>
                <a:ea typeface="Calibri"/>
                <a:cs typeface="Calibri"/>
                <a:sym typeface="Calibri"/>
              </a:rPr>
              <a:t>Storage of medication needs to be considered during heat events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645571" y="1002575"/>
            <a:ext cx="76911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75613" y="4822725"/>
            <a:ext cx="8640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nl" sz="11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NHG. Medicatiegebruik en dreigende dehydratie bij hitte.</a:t>
            </a:r>
            <a:r>
              <a:rPr lang="nl" sz="11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Instituut Verantwoord Medicijngebruik. Geneesmiddelgebruik bij hitte. 2020.</a:t>
            </a:r>
            <a:endParaRPr sz="11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645571" y="1002575"/>
            <a:ext cx="77685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 b="1">
                <a:latin typeface="Calibri"/>
                <a:ea typeface="Calibri"/>
                <a:cs typeface="Calibri"/>
                <a:sym typeface="Calibri"/>
              </a:rPr>
              <a:t>Chronic kidney disease and heat waves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FFE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g247f5f97125_0_57" descr="https://co2assistent.nl/css/co2assistent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5784" y="146939"/>
            <a:ext cx="1224809" cy="993998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g247f5f97125_0_57"/>
          <p:cNvSpPr txBox="1"/>
          <p:nvPr/>
        </p:nvSpPr>
        <p:spPr>
          <a:xfrm>
            <a:off x="1581587" y="282685"/>
            <a:ext cx="76047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nl" sz="2400" b="1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FarmaCO</a:t>
            </a:r>
            <a:r>
              <a:rPr lang="nl" sz="2400" b="1" baseline="-25000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nl" sz="2400" b="1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therapy (CO</a:t>
            </a:r>
            <a:r>
              <a:rPr lang="nl" sz="2400" b="1" baseline="-25000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nl" sz="2400" b="1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-assistant)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nl" sz="1800" b="1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Planetary Health and </a:t>
            </a:r>
            <a:r>
              <a:rPr lang="nl" sz="1800" b="1" u="sng">
                <a:solidFill>
                  <a:srgbClr val="25BE74"/>
                </a:solidFill>
                <a:latin typeface="Calibri"/>
                <a:ea typeface="Calibri"/>
                <a:cs typeface="Calibri"/>
                <a:sym typeface="Calibri"/>
              </a:rPr>
              <a:t>kidney disease</a:t>
            </a:r>
            <a:endParaRPr sz="2400" b="1">
              <a:solidFill>
                <a:srgbClr val="25BE7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3" name="Google Shape;113;g247f5f97125_0_57"/>
          <p:cNvCxnSpPr/>
          <p:nvPr/>
        </p:nvCxnSpPr>
        <p:spPr>
          <a:xfrm rot="10800000">
            <a:off x="645655" y="1383311"/>
            <a:ext cx="7691100" cy="0"/>
          </a:xfrm>
          <a:prstGeom prst="straightConnector1">
            <a:avLst/>
          </a:prstGeom>
          <a:noFill/>
          <a:ln w="19050" cap="flat" cmpd="sng">
            <a:solidFill>
              <a:srgbClr val="25BE7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4" name="Google Shape;114;g247f5f97125_0_57"/>
          <p:cNvSpPr txBox="1"/>
          <p:nvPr/>
        </p:nvSpPr>
        <p:spPr>
          <a:xfrm>
            <a:off x="645571" y="1002575"/>
            <a:ext cx="76911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15" name="Google Shape;115;g247f5f97125_0_57"/>
          <p:cNvGraphicFramePr/>
          <p:nvPr/>
        </p:nvGraphicFramePr>
        <p:xfrm>
          <a:off x="645650" y="1422175"/>
          <a:ext cx="8342225" cy="3724496"/>
        </p:xfrm>
        <a:graphic>
          <a:graphicData uri="http://schemas.openxmlformats.org/drawingml/2006/table">
            <a:tbl>
              <a:tblPr>
                <a:noFill/>
                <a:tableStyleId>{E387F7D9-338B-4956-82FE-05A75298FBF0}</a:tableStyleId>
              </a:tblPr>
              <a:tblGrid>
                <a:gridCol w="3842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9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Risk medication</a:t>
                      </a:r>
                      <a:endParaRPr sz="16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Mechanism of increased risk </a:t>
                      </a:r>
                      <a:endParaRPr sz="16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Lithium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Pharmacokinetics dependent on fluid balance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Diuretics and laxatives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nl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Fluid loss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Anticholinergics, muscle relaxants, levodopa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Excessive sweating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8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Oxybutynin (antispasmodic)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Decreased sweating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8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Clozapine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Hyperthermia, disturbed sweating/temperature 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8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Sympathomimetics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Vasoconstriction (risk for decreased heat release)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3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RAS-inhibitors, NSAIDs (especially with heart failure), SGLT2-inhibitors, metformin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Impaired kidney function  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6" name="Google Shape;116;g247f5f97125_0_57"/>
          <p:cNvSpPr txBox="1"/>
          <p:nvPr/>
        </p:nvSpPr>
        <p:spPr>
          <a:xfrm>
            <a:off x="645571" y="1002575"/>
            <a:ext cx="77685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 b="1">
                <a:latin typeface="Calibri"/>
                <a:ea typeface="Calibri"/>
                <a:cs typeface="Calibri"/>
                <a:sym typeface="Calibri"/>
              </a:rPr>
              <a:t>Chronic kidney disease and heat waves 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Diavoorstelling (16:9)</PresentationFormat>
  <Paragraphs>45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2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Simple Light</vt:lpstr>
      <vt:lpstr>Simple Light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Piët, J.D. (Joost)</dc:creator>
  <cp:lastModifiedBy>Piët, J.D. (Joost)</cp:lastModifiedBy>
  <cp:revision>1</cp:revision>
  <dcterms:modified xsi:type="dcterms:W3CDTF">2023-05-30T09:35:32Z</dcterms:modified>
</cp:coreProperties>
</file>