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Roboto"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qRJK+jujGCY314ZNoOGSnhomL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939" autoAdjust="0"/>
  </p:normalViewPr>
  <p:slideViewPr>
    <p:cSldViewPr snapToGrid="0">
      <p:cViewPr varScale="1">
        <p:scale>
          <a:sx n="68" d="100"/>
          <a:sy n="68" d="100"/>
        </p:scale>
        <p:origin x="21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nada.ca/en/public-health/services/publications/drugs-health-products/social-cultural-drivers-antimicrobial-use.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journalofethics.ama-assn.org/article/should-physicians-consider-environmental-effects-prescribing-antibiotics/2017-10" TargetMode="External"/><Relationship Id="rId4" Type="http://schemas.openxmlformats.org/officeDocument/2006/relationships/hyperlink" Target="https://www.ncbi.nlm.nih.gov/pmc/articles/PMC7418837/pdf/cm-93-231.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nusinfo.se/beslutsstod/lakemedelochmiljo/pharmaceuticalsandenvironment.4.7b57ecc216251fae47487d9a.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az" sz="1400" dirty="0">
                <a:solidFill>
                  <a:schemeClr val="dk1"/>
                </a:solidFill>
                <a:latin typeface="Calibri"/>
                <a:ea typeface="Calibri"/>
                <a:cs typeface="Calibri"/>
                <a:sym typeface="Calibri"/>
              </a:rPr>
              <a:t>Climate change will lead to an increase in infectious diseases, e.g. vector-born diseases like Malaria, water-born diseases like cholera, food-born diseases like Campylobactor, other bacterial infections like E. coli or S. aureus, fungal infections. This is caused by increased temperatures, accelerating replication and mutation rates. In addition, extreme weather events can cause river or sewage floodings that lead to more water-born infections. </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az" sz="1400" dirty="0">
                <a:solidFill>
                  <a:schemeClr val="dk1"/>
                </a:solidFill>
                <a:latin typeface="Calibri"/>
                <a:ea typeface="Calibri"/>
                <a:cs typeface="Calibri"/>
                <a:sym typeface="Calibri"/>
              </a:rPr>
              <a:t>Besides the risk of favoring microbial antibiotic resistance, antibiotic residues can be absorbed by plants, interfering with physiological processes and causing potential ecotoxicological effects. Numerous chronic and acute toxicity tests have revealed the impact of antibiotics on photosynthesis (chloroplasts gene expression, and cell proliferation) and mitochondria (oxidative stress response in plants), probably explained by the bacterial origins of chloroplasts and mitochondria. Also, the concentrations of antibiotics which are found in agricultural soils could delay germination or reduce biomass, and consequently may negatively affect yield in farmland fertilized with contaminated manure. Moreover, antibiotic residues can alter the human microbiome and cause health disturbances, such as allergic reactions, chronic toxic effects after prolonged exposure, and disruption of digestive system function.</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az" sz="1400" dirty="0">
                <a:solidFill>
                  <a:schemeClr val="dk1"/>
                </a:solidFill>
                <a:latin typeface="Calibri"/>
                <a:ea typeface="Calibri"/>
                <a:cs typeface="Calibri"/>
                <a:sym typeface="Calibri"/>
              </a:rPr>
              <a:t>Office of the Chief Public Health Officer. Evidence Synthesis Summary: Social and Cultural Drivers of Antimicrobial Use. 2019; Available from: </a:t>
            </a:r>
            <a:r>
              <a:rPr lang="az" sz="1400" u="sng" dirty="0">
                <a:solidFill>
                  <a:schemeClr val="hlink"/>
                </a:solidFill>
                <a:latin typeface="Calibri"/>
                <a:ea typeface="Calibri"/>
                <a:cs typeface="Calibri"/>
                <a:sym typeface="Calibri"/>
                <a:hlinkClick r:id="rId3"/>
              </a:rPr>
              <a:t>https://www.canada.ca/en/public-health/services/publications/drugs-health-products/social-cultural-drivers-antimicrobial-use.html</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az" sz="1400" dirty="0">
                <a:solidFill>
                  <a:schemeClr val="dk1"/>
                </a:solidFill>
                <a:latin typeface="Calibri"/>
                <a:ea typeface="Calibri"/>
                <a:cs typeface="Calibri"/>
                <a:sym typeface="Calibri"/>
              </a:rPr>
              <a:t>Magnano San Lio R, Favara G, Maugeri A, Barchitta M, Agodi A. How Antimicrobial Resistance Is Linked to Climate Change: An Overview of Two Intertwined Global Challenges. Int J Environ Res Public Health. 2023 Jan 17;20(3):1681. doi: 10.3390/ijerph20031681. PMID: 36767043; PMCID: PMC9914631.</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az" sz="1400" u="sng" dirty="0">
                <a:solidFill>
                  <a:srgbClr val="AF4345"/>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https://www.ncbi.nlm.nih.gov/pmc/articles/PMC7418837/pdf/cm-93-231.pdf</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az" sz="1400" u="sng" dirty="0">
                <a:solidFill>
                  <a:srgbClr val="AF4345"/>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https://journalofethics.ama-assn.org/article/should-physicians-consider-environmental-effects-prescribing-antibiotics/2017-10</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az" sz="1300" b="1" dirty="0" smtClean="0">
                <a:solidFill>
                  <a:srgbClr val="212121"/>
                </a:solidFill>
                <a:highlight>
                  <a:srgbClr val="FFFFFF"/>
                </a:highlight>
                <a:latin typeface="Roboto"/>
                <a:ea typeface="Roboto"/>
                <a:cs typeface="Roboto"/>
                <a:sym typeface="Roboto"/>
              </a:rPr>
              <a:t>Vaccinati</a:t>
            </a:r>
            <a:r>
              <a:rPr lang="en-US" sz="1300" b="1" dirty="0" err="1" smtClean="0">
                <a:solidFill>
                  <a:srgbClr val="212121"/>
                </a:solidFill>
                <a:highlight>
                  <a:srgbClr val="FFFFFF"/>
                </a:highlight>
                <a:latin typeface="Roboto"/>
                <a:ea typeface="Roboto"/>
                <a:cs typeface="Roboto"/>
                <a:sym typeface="Roboto"/>
              </a:rPr>
              <a:t>ons</a:t>
            </a:r>
            <a:r>
              <a:rPr lang="az" sz="1300" b="1" dirty="0" smtClean="0">
                <a:solidFill>
                  <a:srgbClr val="212121"/>
                </a:solidFill>
                <a:highlight>
                  <a:srgbClr val="FFFFFF"/>
                </a:highlight>
                <a:latin typeface="Roboto"/>
                <a:ea typeface="Roboto"/>
                <a:cs typeface="Roboto"/>
                <a:sym typeface="Roboto"/>
              </a:rPr>
              <a:t>: </a:t>
            </a:r>
            <a:r>
              <a:rPr lang="en-US" sz="1300" b="0" dirty="0" smtClean="0">
                <a:solidFill>
                  <a:srgbClr val="212121"/>
                </a:solidFill>
                <a:highlight>
                  <a:srgbClr val="FFFFFF"/>
                </a:highlight>
                <a:latin typeface="Roboto"/>
                <a:ea typeface="Roboto"/>
                <a:cs typeface="Roboto"/>
                <a:sym typeface="Roboto"/>
              </a:rPr>
              <a:t>Preventions</a:t>
            </a:r>
            <a:r>
              <a:rPr lang="en-US" sz="1300" b="0" baseline="0" dirty="0" smtClean="0">
                <a:solidFill>
                  <a:srgbClr val="212121"/>
                </a:solidFill>
                <a:highlight>
                  <a:srgbClr val="FFFFFF"/>
                </a:highlight>
                <a:latin typeface="Roboto"/>
                <a:ea typeface="Roboto"/>
                <a:cs typeface="Roboto"/>
                <a:sym typeface="Roboto"/>
              </a:rPr>
              <a:t> for viral infections is meaningful, as these infections give higher risk for bacterial superinfections (and the need for antibiotics)</a:t>
            </a:r>
            <a:endParaRPr sz="1300" dirty="0">
              <a:solidFill>
                <a:srgbClr val="21212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300" dirty="0">
              <a:solidFill>
                <a:srgbClr val="21212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US" sz="1300" b="1" dirty="0" err="1" smtClean="0">
                <a:solidFill>
                  <a:srgbClr val="212121"/>
                </a:solidFill>
                <a:highlight>
                  <a:srgbClr val="FFFFFF"/>
                </a:highlight>
                <a:latin typeface="Roboto"/>
                <a:ea typeface="Roboto"/>
                <a:cs typeface="Roboto"/>
                <a:sym typeface="Roboto"/>
              </a:rPr>
              <a:t>Healty</a:t>
            </a:r>
            <a:r>
              <a:rPr lang="en-US" sz="1300" b="1" dirty="0" smtClean="0">
                <a:solidFill>
                  <a:srgbClr val="212121"/>
                </a:solidFill>
                <a:highlight>
                  <a:srgbClr val="FFFFFF"/>
                </a:highlight>
                <a:latin typeface="Roboto"/>
                <a:ea typeface="Roboto"/>
                <a:cs typeface="Roboto"/>
                <a:sym typeface="Roboto"/>
              </a:rPr>
              <a:t> lifestyle</a:t>
            </a:r>
            <a:r>
              <a:rPr lang="az" sz="1300" b="1" dirty="0" smtClean="0">
                <a:solidFill>
                  <a:srgbClr val="212121"/>
                </a:solidFill>
                <a:highlight>
                  <a:srgbClr val="FFFFFF"/>
                </a:highlight>
                <a:latin typeface="Roboto"/>
                <a:ea typeface="Roboto"/>
                <a:cs typeface="Roboto"/>
                <a:sym typeface="Roboto"/>
              </a:rPr>
              <a:t>:</a:t>
            </a:r>
            <a:endParaRPr sz="1300" b="1" dirty="0">
              <a:solidFill>
                <a:srgbClr val="212121"/>
              </a:solidFill>
              <a:highlight>
                <a:srgbClr val="FFFFFF"/>
              </a:highlight>
              <a:latin typeface="Roboto"/>
              <a:ea typeface="Roboto"/>
              <a:cs typeface="Roboto"/>
              <a:sym typeface="Roboto"/>
            </a:endParaRPr>
          </a:p>
          <a:p>
            <a:pPr marL="457200" lvl="0" indent="-311150" algn="l" rtl="0">
              <a:lnSpc>
                <a:spcPct val="100000"/>
              </a:lnSpc>
              <a:spcBef>
                <a:spcPts val="0"/>
              </a:spcBef>
              <a:spcAft>
                <a:spcPts val="0"/>
              </a:spcAft>
              <a:buClr>
                <a:srgbClr val="212121"/>
              </a:buClr>
              <a:buSzPts val="1300"/>
              <a:buFont typeface="Roboto"/>
              <a:buChar char="-"/>
            </a:pPr>
            <a:r>
              <a:rPr lang="en-US" sz="1300" dirty="0" smtClean="0">
                <a:solidFill>
                  <a:srgbClr val="212121"/>
                </a:solidFill>
                <a:highlight>
                  <a:srgbClr val="FFFFFF"/>
                </a:highlight>
                <a:latin typeface="Roboto"/>
                <a:ea typeface="Roboto"/>
                <a:cs typeface="Roboto"/>
                <a:sym typeface="Roboto"/>
              </a:rPr>
              <a:t>More favorable</a:t>
            </a:r>
            <a:r>
              <a:rPr lang="az" sz="1300" dirty="0" smtClean="0">
                <a:solidFill>
                  <a:srgbClr val="212121"/>
                </a:solidFill>
                <a:highlight>
                  <a:srgbClr val="FFFFFF"/>
                </a:highlight>
                <a:latin typeface="Roboto"/>
                <a:ea typeface="Roboto"/>
                <a:cs typeface="Roboto"/>
                <a:sym typeface="Roboto"/>
              </a:rPr>
              <a:t> microbiom</a:t>
            </a:r>
            <a:r>
              <a:rPr lang="en-US" sz="1300" dirty="0" smtClean="0">
                <a:solidFill>
                  <a:srgbClr val="212121"/>
                </a:solidFill>
                <a:highlight>
                  <a:srgbClr val="FFFFFF"/>
                </a:highlight>
                <a:latin typeface="Roboto"/>
                <a:ea typeface="Roboto"/>
                <a:cs typeface="Roboto"/>
                <a:sym typeface="Roboto"/>
              </a:rPr>
              <a:t>a</a:t>
            </a:r>
            <a:r>
              <a:rPr lang="az" sz="1300" dirty="0" smtClean="0">
                <a:solidFill>
                  <a:srgbClr val="212121"/>
                </a:solidFill>
                <a:highlight>
                  <a:srgbClr val="FFFFFF"/>
                </a:highlight>
                <a:latin typeface="Roboto"/>
                <a:ea typeface="Roboto"/>
                <a:cs typeface="Roboto"/>
                <a:sym typeface="Roboto"/>
              </a:rPr>
              <a:t> </a:t>
            </a:r>
            <a:r>
              <a:rPr lang="az" sz="1300" dirty="0">
                <a:solidFill>
                  <a:srgbClr val="212121"/>
                </a:solidFill>
                <a:highlight>
                  <a:srgbClr val="FFFFFF"/>
                </a:highlight>
                <a:latin typeface="Roboto"/>
                <a:ea typeface="Roboto"/>
                <a:cs typeface="Roboto"/>
                <a:sym typeface="Roboto"/>
              </a:rPr>
              <a:t>-&gt; </a:t>
            </a:r>
            <a:r>
              <a:rPr lang="en-US" sz="1300" dirty="0" smtClean="0">
                <a:solidFill>
                  <a:srgbClr val="212121"/>
                </a:solidFill>
                <a:highlight>
                  <a:srgbClr val="FFFFFF"/>
                </a:highlight>
                <a:latin typeface="Roboto"/>
                <a:ea typeface="Roboto"/>
                <a:cs typeface="Roboto"/>
                <a:sym typeface="Roboto"/>
              </a:rPr>
              <a:t>more resistance against</a:t>
            </a:r>
            <a:r>
              <a:rPr lang="az" sz="1300" dirty="0" smtClean="0">
                <a:solidFill>
                  <a:srgbClr val="212121"/>
                </a:solidFill>
                <a:highlight>
                  <a:srgbClr val="FFFFFF"/>
                </a:highlight>
                <a:latin typeface="Roboto"/>
                <a:ea typeface="Roboto"/>
                <a:cs typeface="Roboto"/>
                <a:sym typeface="Roboto"/>
              </a:rPr>
              <a:t> pathogen bacteri</a:t>
            </a:r>
            <a:r>
              <a:rPr lang="en-US" sz="1300" dirty="0" smtClean="0">
                <a:solidFill>
                  <a:srgbClr val="212121"/>
                </a:solidFill>
                <a:highlight>
                  <a:srgbClr val="FFFFFF"/>
                </a:highlight>
                <a:latin typeface="Roboto"/>
                <a:ea typeface="Roboto"/>
                <a:cs typeface="Roboto"/>
                <a:sym typeface="Roboto"/>
              </a:rPr>
              <a:t>a</a:t>
            </a:r>
            <a:endParaRPr sz="1300" dirty="0">
              <a:solidFill>
                <a:srgbClr val="212121"/>
              </a:solidFill>
              <a:highlight>
                <a:srgbClr val="FFFFFF"/>
              </a:highlight>
              <a:latin typeface="Roboto"/>
              <a:ea typeface="Roboto"/>
              <a:cs typeface="Roboto"/>
              <a:sym typeface="Roboto"/>
            </a:endParaRPr>
          </a:p>
          <a:p>
            <a:pPr marL="457200" lvl="0" indent="-311150" algn="l" rtl="0">
              <a:lnSpc>
                <a:spcPct val="100000"/>
              </a:lnSpc>
              <a:spcBef>
                <a:spcPts val="0"/>
              </a:spcBef>
              <a:spcAft>
                <a:spcPts val="0"/>
              </a:spcAft>
              <a:buClr>
                <a:srgbClr val="212121"/>
              </a:buClr>
              <a:buSzPts val="1300"/>
              <a:buFont typeface="Roboto"/>
              <a:buChar char="-"/>
            </a:pPr>
            <a:r>
              <a:rPr lang="en-US" sz="1300" dirty="0" smtClean="0">
                <a:solidFill>
                  <a:srgbClr val="212121"/>
                </a:solidFill>
                <a:highlight>
                  <a:srgbClr val="FFFFFF"/>
                </a:highlight>
                <a:latin typeface="Roboto"/>
                <a:ea typeface="Roboto"/>
                <a:cs typeface="Roboto"/>
                <a:sym typeface="Roboto"/>
              </a:rPr>
              <a:t>Eating less meat </a:t>
            </a:r>
            <a:r>
              <a:rPr lang="az" sz="1300" dirty="0" smtClean="0">
                <a:solidFill>
                  <a:srgbClr val="212121"/>
                </a:solidFill>
                <a:highlight>
                  <a:srgbClr val="FFFFFF"/>
                </a:highlight>
                <a:latin typeface="Roboto"/>
                <a:ea typeface="Roboto"/>
                <a:cs typeface="Roboto"/>
                <a:sym typeface="Roboto"/>
              </a:rPr>
              <a:t>-&gt; </a:t>
            </a:r>
            <a:r>
              <a:rPr lang="en-US" sz="1300" dirty="0" smtClean="0">
                <a:solidFill>
                  <a:srgbClr val="212121"/>
                </a:solidFill>
                <a:highlight>
                  <a:srgbClr val="FFFFFF"/>
                </a:highlight>
                <a:latin typeface="Roboto"/>
                <a:ea typeface="Roboto"/>
                <a:cs typeface="Roboto"/>
                <a:sym typeface="Roboto"/>
              </a:rPr>
              <a:t>less use of antibiotics in animal</a:t>
            </a:r>
            <a:r>
              <a:rPr lang="en-US" sz="1300" baseline="0" dirty="0" smtClean="0">
                <a:solidFill>
                  <a:srgbClr val="212121"/>
                </a:solidFill>
                <a:highlight>
                  <a:srgbClr val="FFFFFF"/>
                </a:highlight>
                <a:latin typeface="Roboto"/>
                <a:ea typeface="Roboto"/>
                <a:cs typeface="Roboto"/>
                <a:sym typeface="Roboto"/>
              </a:rPr>
              <a:t> farms</a:t>
            </a:r>
            <a:endParaRPr sz="1300" dirty="0">
              <a:solidFill>
                <a:srgbClr val="21212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300" dirty="0">
              <a:solidFill>
                <a:srgbClr val="21212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US" sz="1300" dirty="0" smtClean="0">
                <a:solidFill>
                  <a:srgbClr val="212121"/>
                </a:solidFill>
                <a:highlight>
                  <a:srgbClr val="FFFFFF"/>
                </a:highlight>
                <a:latin typeface="Roboto"/>
                <a:ea typeface="Roboto"/>
                <a:cs typeface="Roboto"/>
                <a:sym typeface="Roboto"/>
              </a:rPr>
              <a:t>All antibiotics have a negative</a:t>
            </a:r>
            <a:r>
              <a:rPr lang="en-US" sz="1300" baseline="0" dirty="0" smtClean="0">
                <a:solidFill>
                  <a:srgbClr val="212121"/>
                </a:solidFill>
                <a:highlight>
                  <a:srgbClr val="FFFFFF"/>
                </a:highlight>
                <a:latin typeface="Roboto"/>
                <a:ea typeface="Roboto"/>
                <a:cs typeface="Roboto"/>
                <a:sym typeface="Roboto"/>
              </a:rPr>
              <a:t> impact on the environment, but some antibiotics are more persistent and toxic. See </a:t>
            </a:r>
            <a:r>
              <a:rPr lang="en-US" sz="1300" baseline="0" dirty="0" err="1" smtClean="0">
                <a:solidFill>
                  <a:srgbClr val="212121"/>
                </a:solidFill>
                <a:highlight>
                  <a:srgbClr val="FFFFFF"/>
                </a:highlight>
                <a:latin typeface="Roboto"/>
                <a:ea typeface="Roboto"/>
                <a:cs typeface="Roboto"/>
                <a:sym typeface="Roboto"/>
              </a:rPr>
              <a:t>Swedisch</a:t>
            </a:r>
            <a:r>
              <a:rPr lang="en-US" sz="1300" baseline="0" dirty="0" smtClean="0">
                <a:solidFill>
                  <a:srgbClr val="212121"/>
                </a:solidFill>
                <a:highlight>
                  <a:srgbClr val="FFFFFF"/>
                </a:highlight>
                <a:latin typeface="Roboto"/>
                <a:ea typeface="Roboto"/>
                <a:cs typeface="Roboto"/>
                <a:sym typeface="Roboto"/>
              </a:rPr>
              <a:t> database Janusinfo.org</a:t>
            </a:r>
          </a:p>
          <a:p>
            <a:pPr marL="0" lvl="0" indent="0" algn="l" rtl="0">
              <a:lnSpc>
                <a:spcPct val="100000"/>
              </a:lnSpc>
              <a:spcBef>
                <a:spcPts val="0"/>
              </a:spcBef>
              <a:spcAft>
                <a:spcPts val="0"/>
              </a:spcAft>
              <a:buSzPts val="1100"/>
              <a:buNone/>
            </a:pPr>
            <a:r>
              <a:rPr lang="en-US" sz="1300" baseline="0" dirty="0" smtClean="0">
                <a:solidFill>
                  <a:srgbClr val="212121"/>
                </a:solidFill>
                <a:highlight>
                  <a:srgbClr val="FFFFFF"/>
                </a:highlight>
                <a:latin typeface="Roboto"/>
                <a:ea typeface="Roboto"/>
                <a:cs typeface="Roboto"/>
                <a:sym typeface="Roboto"/>
              </a:rPr>
              <a:t>Amoxicillin is toxic, but not very persistent. All mentioned antibiotics are also marked as potentially toxic by the EU and are therefore monitored by the EU in all waters</a:t>
            </a:r>
            <a:r>
              <a:rPr lang="az" sz="1300" dirty="0" smtClean="0">
                <a:solidFill>
                  <a:srgbClr val="212121"/>
                </a:solidFill>
                <a:highlight>
                  <a:srgbClr val="FFFFFF"/>
                </a:highlight>
                <a:latin typeface="Roboto"/>
                <a:ea typeface="Roboto"/>
                <a:cs typeface="Roboto"/>
                <a:sym typeface="Roboto"/>
              </a:rPr>
              <a:t> (</a:t>
            </a:r>
            <a:r>
              <a:rPr lang="az" sz="1300" dirty="0">
                <a:solidFill>
                  <a:srgbClr val="212121"/>
                </a:solidFill>
                <a:highlight>
                  <a:srgbClr val="FFFFFF"/>
                </a:highlight>
                <a:latin typeface="Roboto"/>
                <a:ea typeface="Roboto"/>
                <a:cs typeface="Roboto"/>
                <a:sym typeface="Roboto"/>
              </a:rPr>
              <a:t>EU </a:t>
            </a:r>
            <a:r>
              <a:rPr lang="az" sz="1300" dirty="0">
                <a:solidFill>
                  <a:srgbClr val="404040"/>
                </a:solidFill>
                <a:latin typeface="Roboto"/>
                <a:ea typeface="Roboto"/>
                <a:cs typeface="Roboto"/>
                <a:sym typeface="Roboto"/>
              </a:rPr>
              <a:t>Water Framework Directive).</a:t>
            </a:r>
            <a:endParaRPr sz="1300" dirty="0">
              <a:solidFill>
                <a:srgbClr val="21212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3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300" dirty="0" smtClean="0">
                <a:solidFill>
                  <a:schemeClr val="dk1"/>
                </a:solidFill>
                <a:latin typeface="Roboto"/>
                <a:ea typeface="Roboto"/>
                <a:cs typeface="Roboto"/>
                <a:sym typeface="Roboto"/>
              </a:rPr>
              <a:t>Always</a:t>
            </a:r>
            <a:r>
              <a:rPr lang="en-US" sz="1300" baseline="0" dirty="0" smtClean="0">
                <a:solidFill>
                  <a:schemeClr val="dk1"/>
                </a:solidFill>
                <a:latin typeface="Roboto"/>
                <a:ea typeface="Roboto"/>
                <a:cs typeface="Roboto"/>
                <a:sym typeface="Roboto"/>
              </a:rPr>
              <a:t> finishing a cure of antibiotics is obsolete. Only with illnesses as HIV, </a:t>
            </a:r>
            <a:r>
              <a:rPr lang="en-US" sz="1300" baseline="0" dirty="0" err="1" smtClean="0">
                <a:solidFill>
                  <a:schemeClr val="dk1"/>
                </a:solidFill>
                <a:latin typeface="Roboto"/>
                <a:ea typeface="Roboto"/>
                <a:cs typeface="Roboto"/>
                <a:sym typeface="Roboto"/>
              </a:rPr>
              <a:t>tuberculose</a:t>
            </a:r>
            <a:r>
              <a:rPr lang="en-US" sz="1300" baseline="0" dirty="0" smtClean="0">
                <a:solidFill>
                  <a:schemeClr val="dk1"/>
                </a:solidFill>
                <a:latin typeface="Roboto"/>
                <a:ea typeface="Roboto"/>
                <a:cs typeface="Roboto"/>
                <a:sym typeface="Roboto"/>
              </a:rPr>
              <a:t>, malaria and </a:t>
            </a:r>
            <a:r>
              <a:rPr lang="en-US" sz="1300" baseline="0" dirty="0" err="1" smtClean="0">
                <a:solidFill>
                  <a:schemeClr val="dk1"/>
                </a:solidFill>
                <a:latin typeface="Roboto"/>
                <a:ea typeface="Roboto"/>
                <a:cs typeface="Roboto"/>
                <a:sym typeface="Roboto"/>
              </a:rPr>
              <a:t>gonorroe</a:t>
            </a:r>
            <a:r>
              <a:rPr lang="en-US" sz="1300" baseline="0" dirty="0" smtClean="0">
                <a:solidFill>
                  <a:schemeClr val="dk1"/>
                </a:solidFill>
                <a:latin typeface="Roboto"/>
                <a:ea typeface="Roboto"/>
                <a:cs typeface="Roboto"/>
                <a:sym typeface="Roboto"/>
              </a:rPr>
              <a:t> finishing the antibiotic cure is needed, as in these diseases targeted selection for spontaneous mutations occurs on the infection site by the pathogen itself. The other infections should actually be treated as briefly as possible, because resistance here does not arise at the site of the infection, but precisely in "ordinary" bacteria on our skin or in our intestines, the commensals. This favors future opportunistic infections. This mainly concerns E. coli and the ESKAPE microbes (Enterococcus </a:t>
            </a:r>
            <a:r>
              <a:rPr lang="en-US" sz="1300" baseline="0" dirty="0" err="1" smtClean="0">
                <a:solidFill>
                  <a:schemeClr val="dk1"/>
                </a:solidFill>
                <a:latin typeface="Roboto"/>
                <a:ea typeface="Roboto"/>
                <a:cs typeface="Roboto"/>
                <a:sym typeface="Roboto"/>
              </a:rPr>
              <a:t>faecalis</a:t>
            </a:r>
            <a:r>
              <a:rPr lang="en-US" sz="1300" baseline="0" dirty="0" smtClean="0">
                <a:solidFill>
                  <a:schemeClr val="dk1"/>
                </a:solidFill>
                <a:latin typeface="Roboto"/>
                <a:ea typeface="Roboto"/>
                <a:cs typeface="Roboto"/>
                <a:sym typeface="Roboto"/>
              </a:rPr>
              <a:t>, S. aureus, </a:t>
            </a:r>
            <a:r>
              <a:rPr lang="en-US" sz="1300" baseline="0" dirty="0" err="1" smtClean="0">
                <a:solidFill>
                  <a:schemeClr val="dk1"/>
                </a:solidFill>
                <a:latin typeface="Roboto"/>
                <a:ea typeface="Roboto"/>
                <a:cs typeface="Roboto"/>
                <a:sym typeface="Roboto"/>
              </a:rPr>
              <a:t>Klebsiella</a:t>
            </a:r>
            <a:r>
              <a:rPr lang="en-US" sz="1300" baseline="0" dirty="0" smtClean="0">
                <a:solidFill>
                  <a:schemeClr val="dk1"/>
                </a:solidFill>
                <a:latin typeface="Roboto"/>
                <a:ea typeface="Roboto"/>
                <a:cs typeface="Roboto"/>
                <a:sym typeface="Roboto"/>
              </a:rPr>
              <a:t> </a:t>
            </a:r>
            <a:r>
              <a:rPr lang="en-US" sz="1300" baseline="0" dirty="0" err="1" smtClean="0">
                <a:solidFill>
                  <a:schemeClr val="dk1"/>
                </a:solidFill>
                <a:latin typeface="Roboto"/>
                <a:ea typeface="Roboto"/>
                <a:cs typeface="Roboto"/>
                <a:sym typeface="Roboto"/>
              </a:rPr>
              <a:t>pneumoniae</a:t>
            </a:r>
            <a:r>
              <a:rPr lang="en-US" sz="1300" baseline="0" dirty="0" smtClean="0">
                <a:solidFill>
                  <a:schemeClr val="dk1"/>
                </a:solidFill>
                <a:latin typeface="Roboto"/>
                <a:ea typeface="Roboto"/>
                <a:cs typeface="Roboto"/>
                <a:sym typeface="Roboto"/>
              </a:rPr>
              <a:t>, </a:t>
            </a:r>
            <a:r>
              <a:rPr lang="en-US" sz="1300" baseline="0" dirty="0" err="1" smtClean="0">
                <a:solidFill>
                  <a:schemeClr val="dk1"/>
                </a:solidFill>
                <a:latin typeface="Roboto"/>
                <a:ea typeface="Roboto"/>
                <a:cs typeface="Roboto"/>
                <a:sym typeface="Roboto"/>
              </a:rPr>
              <a:t>Acinetobacter</a:t>
            </a:r>
            <a:r>
              <a:rPr lang="en-US" sz="1300" baseline="0" dirty="0" smtClean="0">
                <a:solidFill>
                  <a:schemeClr val="dk1"/>
                </a:solidFill>
                <a:latin typeface="Roboto"/>
                <a:ea typeface="Roboto"/>
                <a:cs typeface="Roboto"/>
                <a:sym typeface="Roboto"/>
              </a:rPr>
              <a:t>, Pseudomonas, </a:t>
            </a:r>
            <a:r>
              <a:rPr lang="en-US" sz="1300" baseline="0" dirty="0" err="1" smtClean="0">
                <a:solidFill>
                  <a:schemeClr val="dk1"/>
                </a:solidFill>
                <a:latin typeface="Roboto"/>
                <a:ea typeface="Roboto"/>
                <a:cs typeface="Roboto"/>
                <a:sym typeface="Roboto"/>
              </a:rPr>
              <a:t>Enterobacter</a:t>
            </a:r>
            <a:r>
              <a:rPr lang="en-US" sz="1300" baseline="0" dirty="0" smtClean="0">
                <a:solidFill>
                  <a:schemeClr val="dk1"/>
                </a:solidFill>
                <a:latin typeface="Roboto"/>
                <a:ea typeface="Roboto"/>
                <a:cs typeface="Roboto"/>
                <a:sym typeface="Roboto"/>
              </a:rPr>
              <a:t>). A well-known example is the MRSA bacteria. Killing the "good" bacteria gives these resistant opportunists a chance to colonize. In addition, the death of normal bacteria causes bacterial DNA to become loose, which can easily be picked up by other bacteria and thus promotes resistance.</a:t>
            </a:r>
          </a:p>
          <a:p>
            <a:pPr marL="0" lvl="0" indent="0" algn="l" rtl="0">
              <a:lnSpc>
                <a:spcPct val="100000"/>
              </a:lnSpc>
              <a:spcBef>
                <a:spcPts val="1200"/>
              </a:spcBef>
              <a:spcAft>
                <a:spcPts val="0"/>
              </a:spcAft>
              <a:buSzPts val="1100"/>
              <a:buNone/>
            </a:pPr>
            <a:endParaRPr sz="1300" dirty="0">
              <a:solidFill>
                <a:srgbClr val="212121"/>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az" sz="1400" dirty="0">
                <a:solidFill>
                  <a:srgbClr val="212121"/>
                </a:solidFill>
                <a:latin typeface="Calibri"/>
                <a:ea typeface="Calibri"/>
                <a:cs typeface="Calibri"/>
                <a:sym typeface="Calibri"/>
              </a:rPr>
              <a:t>Llewelyn MJ, BMJ. 2017 Jul 26;358:j3418. </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az" sz="1400" dirty="0">
                <a:solidFill>
                  <a:srgbClr val="212121"/>
                </a:solidFill>
                <a:latin typeface="Calibri"/>
                <a:ea typeface="Calibri"/>
                <a:cs typeface="Calibri"/>
                <a:sym typeface="Calibri"/>
              </a:rPr>
              <a:t>A. Ott. Infectieziekten Bulletin, jaargang 28, nummer 9, november 2017</a:t>
            </a:r>
            <a:endParaRPr sz="1400" dirty="0">
              <a:solidFill>
                <a:srgbClr val="21212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az" sz="1400" u="sng" dirty="0">
                <a:solidFill>
                  <a:srgbClr val="21212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https://janusinfo.se/beslutsstod/lakemedelochmiljo/pharmaceuticalsandenvironment.4.7b57ecc216251fae47487d9a.html</a:t>
            </a:r>
            <a:endParaRPr sz="1400" dirty="0">
              <a:solidFill>
                <a:srgbClr val="212121"/>
              </a:solidFill>
              <a:latin typeface="Calibri"/>
              <a:ea typeface="Calibri"/>
              <a:cs typeface="Calibri"/>
              <a:sym typeface="Calibri"/>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z"/>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ly/rYY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janusinf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EFFE"/>
        </a:solidFill>
        <a:effectLst/>
      </p:bgPr>
    </p:bg>
    <p:spTree>
      <p:nvGrpSpPr>
        <p:cNvPr id="1" name="Shape 83"/>
        <p:cNvGrpSpPr/>
        <p:nvPr/>
      </p:nvGrpSpPr>
      <p:grpSpPr>
        <a:xfrm>
          <a:off x="0" y="0"/>
          <a:ext cx="0" cy="0"/>
          <a:chOff x="0" y="0"/>
          <a:chExt cx="0" cy="0"/>
        </a:xfrm>
      </p:grpSpPr>
      <p:pic>
        <p:nvPicPr>
          <p:cNvPr id="84" name="Google Shape;84;p1" descr="https://co2assistent.nl/css/co2assistent-logo.png"/>
          <p:cNvPicPr preferRelativeResize="0"/>
          <p:nvPr/>
        </p:nvPicPr>
        <p:blipFill rotWithShape="1">
          <a:blip r:embed="rId3">
            <a:alphaModFix/>
          </a:blip>
          <a:srcRect/>
          <a:stretch/>
        </p:blipFill>
        <p:spPr>
          <a:xfrm>
            <a:off x="314379" y="195918"/>
            <a:ext cx="1633078" cy="1325331"/>
          </a:xfrm>
          <a:prstGeom prst="rect">
            <a:avLst/>
          </a:prstGeom>
          <a:noFill/>
          <a:ln>
            <a:noFill/>
          </a:ln>
        </p:spPr>
      </p:pic>
      <p:sp>
        <p:nvSpPr>
          <p:cNvPr id="85" name="Google Shape;85;p1"/>
          <p:cNvSpPr txBox="1"/>
          <p:nvPr/>
        </p:nvSpPr>
        <p:spPr>
          <a:xfrm>
            <a:off x="2108783" y="376914"/>
            <a:ext cx="10139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az" sz="3200" b="1">
                <a:solidFill>
                  <a:srgbClr val="25BE74"/>
                </a:solidFill>
                <a:latin typeface="Calibri"/>
                <a:ea typeface="Calibri"/>
                <a:cs typeface="Calibri"/>
                <a:sym typeface="Calibri"/>
              </a:rPr>
              <a:t>Ph</a:t>
            </a:r>
            <a:r>
              <a:rPr lang="az" sz="3200" b="1" i="0" u="none" strike="noStrike" cap="none">
                <a:solidFill>
                  <a:srgbClr val="25BE74"/>
                </a:solidFill>
                <a:latin typeface="Calibri"/>
                <a:ea typeface="Calibri"/>
                <a:cs typeface="Calibri"/>
                <a:sym typeface="Calibri"/>
              </a:rPr>
              <a:t>armaCO</a:t>
            </a:r>
            <a:r>
              <a:rPr lang="az" sz="3200" b="1" i="0" u="none" strike="noStrike" cap="none" baseline="-25000">
                <a:solidFill>
                  <a:srgbClr val="25BE74"/>
                </a:solidFill>
                <a:latin typeface="Calibri"/>
                <a:ea typeface="Calibri"/>
                <a:cs typeface="Calibri"/>
                <a:sym typeface="Calibri"/>
              </a:rPr>
              <a:t>2</a:t>
            </a:r>
            <a:r>
              <a:rPr lang="az" sz="3200" b="1" i="0" u="none" strike="noStrike" cap="none">
                <a:solidFill>
                  <a:srgbClr val="25BE74"/>
                </a:solidFill>
                <a:latin typeface="Calibri"/>
                <a:ea typeface="Calibri"/>
                <a:cs typeface="Calibri"/>
                <a:sym typeface="Calibri"/>
              </a:rPr>
              <a:t>therap</a:t>
            </a:r>
            <a:r>
              <a:rPr lang="az" sz="3200" b="1">
                <a:solidFill>
                  <a:srgbClr val="25BE74"/>
                </a:solidFill>
                <a:latin typeface="Calibri"/>
                <a:ea typeface="Calibri"/>
                <a:cs typeface="Calibri"/>
                <a:sym typeface="Calibri"/>
              </a:rPr>
              <a:t>y</a:t>
            </a:r>
            <a:r>
              <a:rPr lang="az" sz="3200" b="1" i="0" u="none" strike="noStrike" cap="none">
                <a:solidFill>
                  <a:srgbClr val="25BE74"/>
                </a:solidFill>
                <a:latin typeface="Calibri"/>
                <a:ea typeface="Calibri"/>
                <a:cs typeface="Calibri"/>
                <a:sym typeface="Calibri"/>
              </a:rPr>
              <a:t> (CO</a:t>
            </a:r>
            <a:r>
              <a:rPr lang="az" sz="3200" b="1" i="0" u="none" strike="noStrike" cap="none" baseline="-25000">
                <a:solidFill>
                  <a:srgbClr val="25BE74"/>
                </a:solidFill>
                <a:latin typeface="Calibri"/>
                <a:ea typeface="Calibri"/>
                <a:cs typeface="Calibri"/>
                <a:sym typeface="Calibri"/>
              </a:rPr>
              <a:t>2</a:t>
            </a:r>
            <a:r>
              <a:rPr lang="az" sz="3200" b="1" i="0" u="none" strike="noStrike" cap="none">
                <a:solidFill>
                  <a:srgbClr val="25BE74"/>
                </a:solidFill>
                <a:latin typeface="Calibri"/>
                <a:ea typeface="Calibri"/>
                <a:cs typeface="Calibri"/>
                <a:sym typeface="Calibri"/>
              </a:rPr>
              <a:t>-assist</a:t>
            </a:r>
            <a:r>
              <a:rPr lang="az" sz="3200" b="1">
                <a:solidFill>
                  <a:srgbClr val="25BE74"/>
                </a:solidFill>
                <a:latin typeface="Calibri"/>
                <a:ea typeface="Calibri"/>
                <a:cs typeface="Calibri"/>
                <a:sym typeface="Calibri"/>
              </a:rPr>
              <a:t>a</a:t>
            </a:r>
            <a:r>
              <a:rPr lang="az" sz="3200" b="1" i="0" u="none" strike="noStrike" cap="none">
                <a:solidFill>
                  <a:srgbClr val="25BE74"/>
                </a:solidFill>
                <a:latin typeface="Calibri"/>
                <a:ea typeface="Calibri"/>
                <a:cs typeface="Calibri"/>
                <a:sym typeface="Calibri"/>
              </a:rPr>
              <a:t>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az" sz="2400" b="1" i="0" u="none" strike="noStrike" cap="none">
                <a:solidFill>
                  <a:srgbClr val="25BE74"/>
                </a:solidFill>
                <a:latin typeface="Calibri"/>
                <a:ea typeface="Calibri"/>
                <a:cs typeface="Calibri"/>
                <a:sym typeface="Calibri"/>
              </a:rPr>
              <a:t>Planetary Health impact </a:t>
            </a:r>
            <a:r>
              <a:rPr lang="az" sz="2400" b="1">
                <a:solidFill>
                  <a:srgbClr val="25BE74"/>
                </a:solidFill>
                <a:latin typeface="Calibri"/>
                <a:ea typeface="Calibri"/>
                <a:cs typeface="Calibri"/>
                <a:sym typeface="Calibri"/>
              </a:rPr>
              <a:t>of</a:t>
            </a:r>
            <a:r>
              <a:rPr lang="az" sz="2400" b="1" i="0" u="none" strike="noStrike" cap="none">
                <a:solidFill>
                  <a:srgbClr val="25BE74"/>
                </a:solidFill>
                <a:latin typeface="Calibri"/>
                <a:ea typeface="Calibri"/>
                <a:cs typeface="Calibri"/>
                <a:sym typeface="Calibri"/>
              </a:rPr>
              <a:t> </a:t>
            </a:r>
            <a:r>
              <a:rPr lang="az" sz="2400" b="1" i="0" u="sng" strike="noStrike" cap="none">
                <a:solidFill>
                  <a:srgbClr val="25BE74"/>
                </a:solidFill>
                <a:latin typeface="Calibri"/>
                <a:ea typeface="Calibri"/>
                <a:cs typeface="Calibri"/>
                <a:sym typeface="Calibri"/>
              </a:rPr>
              <a:t>antibiotic</a:t>
            </a:r>
            <a:r>
              <a:rPr lang="az" sz="2400" b="1" u="sng">
                <a:solidFill>
                  <a:srgbClr val="25BE74"/>
                </a:solidFill>
                <a:latin typeface="Calibri"/>
                <a:ea typeface="Calibri"/>
                <a:cs typeface="Calibri"/>
                <a:sym typeface="Calibri"/>
              </a:rPr>
              <a:t>s</a:t>
            </a:r>
            <a:endParaRPr sz="1400" b="0" i="0" u="none" strike="noStrike" cap="none">
              <a:solidFill>
                <a:srgbClr val="000000"/>
              </a:solidFill>
              <a:latin typeface="Arial"/>
              <a:ea typeface="Arial"/>
              <a:cs typeface="Arial"/>
              <a:sym typeface="Arial"/>
            </a:endParaRPr>
          </a:p>
        </p:txBody>
      </p:sp>
      <p:sp>
        <p:nvSpPr>
          <p:cNvPr id="86" name="Google Shape;86;p1"/>
          <p:cNvSpPr txBox="1"/>
          <p:nvPr/>
        </p:nvSpPr>
        <p:spPr>
          <a:xfrm>
            <a:off x="940091" y="1475082"/>
            <a:ext cx="11087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5BE74"/>
              </a:solidFill>
              <a:latin typeface="Calibri"/>
              <a:ea typeface="Calibri"/>
              <a:cs typeface="Calibri"/>
              <a:sym typeface="Calibri"/>
            </a:endParaRPr>
          </a:p>
        </p:txBody>
      </p:sp>
      <p:cxnSp>
        <p:nvCxnSpPr>
          <p:cNvPr id="87" name="Google Shape;87;p1"/>
          <p:cNvCxnSpPr/>
          <p:nvPr/>
        </p:nvCxnSpPr>
        <p:spPr>
          <a:xfrm rot="10800000">
            <a:off x="860774" y="1844414"/>
            <a:ext cx="10254900" cy="0"/>
          </a:xfrm>
          <a:prstGeom prst="straightConnector1">
            <a:avLst/>
          </a:prstGeom>
          <a:noFill/>
          <a:ln w="19050" cap="flat" cmpd="sng">
            <a:solidFill>
              <a:srgbClr val="25BE74"/>
            </a:solidFill>
            <a:prstDash val="solid"/>
            <a:miter lim="800000"/>
            <a:headEnd type="none" w="sm" len="sm"/>
            <a:tailEnd type="none" w="sm" len="sm"/>
          </a:ln>
        </p:spPr>
      </p:cxnSp>
      <p:sp>
        <p:nvSpPr>
          <p:cNvPr id="88" name="Google Shape;88;p1"/>
          <p:cNvSpPr txBox="1"/>
          <p:nvPr/>
        </p:nvSpPr>
        <p:spPr>
          <a:xfrm>
            <a:off x="876300" y="1858750"/>
            <a:ext cx="11520600" cy="41250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rgbClr val="000000"/>
              </a:buClr>
              <a:buSzPts val="2100"/>
              <a:buFont typeface="Calibri"/>
              <a:buChar char="-"/>
            </a:pPr>
            <a:r>
              <a:rPr lang="az" sz="2100">
                <a:latin typeface="Calibri"/>
                <a:ea typeface="Calibri"/>
                <a:cs typeface="Calibri"/>
                <a:sym typeface="Calibri"/>
              </a:rPr>
              <a:t>Climate change</a:t>
            </a:r>
            <a:r>
              <a:rPr lang="az" sz="2100" b="0" i="0" u="none" strike="noStrike" cap="none">
                <a:solidFill>
                  <a:srgbClr val="000000"/>
                </a:solidFill>
                <a:latin typeface="Calibri"/>
                <a:ea typeface="Calibri"/>
                <a:cs typeface="Calibri"/>
                <a:sym typeface="Calibri"/>
              </a:rPr>
              <a:t> </a:t>
            </a:r>
            <a:r>
              <a:rPr lang="az" sz="2100">
                <a:latin typeface="Calibri"/>
                <a:ea typeface="Calibri"/>
                <a:cs typeface="Calibri"/>
                <a:sym typeface="Calibri"/>
              </a:rPr>
              <a:t>will result in a rise in infectious diseases</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az" sz="2100">
                <a:latin typeface="Calibri"/>
                <a:ea typeface="Calibri"/>
                <a:cs typeface="Calibri"/>
                <a:sym typeface="Calibri"/>
              </a:rPr>
              <a:t>Between </a:t>
            </a:r>
            <a:r>
              <a:rPr lang="az" sz="2100" b="0" i="0" u="none" strike="noStrike" cap="none">
                <a:solidFill>
                  <a:srgbClr val="000000"/>
                </a:solidFill>
                <a:latin typeface="Calibri"/>
                <a:ea typeface="Calibri"/>
                <a:cs typeface="Calibri"/>
                <a:sym typeface="Calibri"/>
              </a:rPr>
              <a:t>2000-2018</a:t>
            </a:r>
            <a:r>
              <a:rPr lang="az" sz="2100">
                <a:latin typeface="Calibri"/>
                <a:ea typeface="Calibri"/>
                <a:cs typeface="Calibri"/>
                <a:sym typeface="Calibri"/>
              </a:rPr>
              <a:t>: 4</a:t>
            </a:r>
            <a:r>
              <a:rPr lang="az" sz="2100" b="0" i="0" u="none" strike="noStrike" cap="none">
                <a:solidFill>
                  <a:srgbClr val="000000"/>
                </a:solidFill>
                <a:latin typeface="Calibri"/>
                <a:ea typeface="Calibri"/>
                <a:cs typeface="Calibri"/>
                <a:sym typeface="Calibri"/>
              </a:rPr>
              <a:t>8% i</a:t>
            </a:r>
            <a:r>
              <a:rPr lang="az" sz="2100">
                <a:latin typeface="Calibri"/>
                <a:ea typeface="Calibri"/>
                <a:cs typeface="Calibri"/>
                <a:sym typeface="Calibri"/>
              </a:rPr>
              <a:t>ncrease in use of antibiotics</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az" sz="2100" b="1" i="1">
                <a:latin typeface="Calibri"/>
                <a:ea typeface="Calibri"/>
                <a:cs typeface="Calibri"/>
                <a:sym typeface="Calibri"/>
              </a:rPr>
              <a:t>Possible consequences</a:t>
            </a:r>
            <a:r>
              <a:rPr lang="az" sz="2100" b="0" i="0" u="none" strike="noStrike" cap="none">
                <a:solidFill>
                  <a:srgbClr val="000000"/>
                </a:solidFill>
                <a:latin typeface="Calibri"/>
                <a:ea typeface="Calibri"/>
                <a:cs typeface="Calibri"/>
                <a:sym typeface="Calibri"/>
              </a:rPr>
              <a:t>: </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az" sz="2100">
                <a:latin typeface="Calibri"/>
                <a:ea typeface="Calibri"/>
                <a:cs typeface="Calibri"/>
                <a:sym typeface="Calibri"/>
              </a:rPr>
              <a:t>Antimicrobial resistance</a:t>
            </a:r>
            <a:endParaRPr sz="2100">
              <a:latin typeface="Calibri"/>
              <a:ea typeface="Calibri"/>
              <a:cs typeface="Calibri"/>
              <a:sym typeface="Calibri"/>
            </a:endParaRPr>
          </a:p>
          <a:p>
            <a:pPr marL="914400" marR="0" lvl="1" indent="-361950" algn="l" rtl="0">
              <a:lnSpc>
                <a:spcPct val="100000"/>
              </a:lnSpc>
              <a:spcBef>
                <a:spcPts val="0"/>
              </a:spcBef>
              <a:spcAft>
                <a:spcPts val="0"/>
              </a:spcAft>
              <a:buSzPts val="2100"/>
              <a:buFont typeface="Calibri"/>
              <a:buChar char="○"/>
            </a:pPr>
            <a:r>
              <a:rPr lang="az" sz="2100">
                <a:latin typeface="Calibri"/>
                <a:ea typeface="Calibri"/>
                <a:cs typeface="Calibri"/>
                <a:sym typeface="Calibri"/>
              </a:rPr>
              <a:t>Climate change → temperature rise → increased bacterial growth and mutations</a:t>
            </a:r>
            <a:endParaRPr sz="2100">
              <a:latin typeface="Calibri"/>
              <a:ea typeface="Calibri"/>
              <a:cs typeface="Calibri"/>
              <a:sym typeface="Calibri"/>
            </a:endParaRPr>
          </a:p>
          <a:p>
            <a:pPr marL="914400" marR="0" lvl="1" indent="-361950" algn="l" rtl="0">
              <a:lnSpc>
                <a:spcPct val="100000"/>
              </a:lnSpc>
              <a:spcBef>
                <a:spcPts val="0"/>
              </a:spcBef>
              <a:spcAft>
                <a:spcPts val="0"/>
              </a:spcAft>
              <a:buClr>
                <a:srgbClr val="000000"/>
              </a:buClr>
              <a:buSzPts val="2100"/>
              <a:buFont typeface="Calibri"/>
              <a:buChar char="○"/>
            </a:pPr>
            <a:r>
              <a:rPr lang="az" sz="2100">
                <a:latin typeface="Calibri"/>
                <a:ea typeface="Calibri"/>
                <a:cs typeface="Calibri"/>
                <a:sym typeface="Calibri"/>
              </a:rPr>
              <a:t>Antibiotic residues in water/fertilizer/ground → increased natural selection on resistance genes</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1000"/>
              </a:spcBef>
              <a:spcAft>
                <a:spcPts val="0"/>
              </a:spcAft>
              <a:buClr>
                <a:srgbClr val="000000"/>
              </a:buClr>
              <a:buSzPts val="2100"/>
              <a:buFont typeface="Calibri"/>
              <a:buChar char="●"/>
            </a:pPr>
            <a:r>
              <a:rPr lang="az" sz="2100">
                <a:latin typeface="Calibri"/>
                <a:ea typeface="Calibri"/>
                <a:cs typeface="Calibri"/>
                <a:sym typeface="Calibri"/>
              </a:rPr>
              <a:t>Ecotoxicologic effects; eg. decreased photosynthesis and mitochondrial activity in plants, biodiversity and waterlife</a:t>
            </a:r>
            <a:endParaRPr sz="2100">
              <a:latin typeface="Calibri"/>
              <a:ea typeface="Calibri"/>
              <a:cs typeface="Calibri"/>
              <a:sym typeface="Calibri"/>
            </a:endParaRPr>
          </a:p>
          <a:p>
            <a:pPr marL="457200" marR="0" lvl="0" indent="-361950" algn="l" rtl="0">
              <a:lnSpc>
                <a:spcPct val="100000"/>
              </a:lnSpc>
              <a:spcBef>
                <a:spcPts val="1000"/>
              </a:spcBef>
              <a:spcAft>
                <a:spcPts val="0"/>
              </a:spcAft>
              <a:buClr>
                <a:srgbClr val="000000"/>
              </a:buClr>
              <a:buSzPts val="2100"/>
              <a:buFont typeface="Calibri"/>
              <a:buChar char="●"/>
            </a:pPr>
            <a:r>
              <a:rPr lang="az" sz="2100">
                <a:latin typeface="Calibri"/>
                <a:ea typeface="Calibri"/>
                <a:cs typeface="Calibri"/>
                <a:sym typeface="Calibri"/>
              </a:rPr>
              <a:t>Decreased crop growth due to antibiotics used in fertilizers</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1000"/>
              </a:spcBef>
              <a:spcAft>
                <a:spcPts val="0"/>
              </a:spcAft>
              <a:buClr>
                <a:srgbClr val="000000"/>
              </a:buClr>
              <a:buSzPts val="2100"/>
              <a:buFont typeface="Calibri"/>
              <a:buChar char="●"/>
            </a:pPr>
            <a:r>
              <a:rPr lang="az" sz="2100">
                <a:latin typeface="Calibri"/>
                <a:ea typeface="Calibri"/>
                <a:cs typeface="Calibri"/>
                <a:sym typeface="Calibri"/>
              </a:rPr>
              <a:t>Shift in human microbiome</a:t>
            </a:r>
            <a:endParaRPr sz="2100" b="0" i="0" u="none" strike="noStrike" cap="none">
              <a:solidFill>
                <a:srgbClr val="000000"/>
              </a:solidFill>
              <a:latin typeface="Calibri"/>
              <a:ea typeface="Calibri"/>
              <a:cs typeface="Calibri"/>
              <a:sym typeface="Calibri"/>
            </a:endParaRPr>
          </a:p>
        </p:txBody>
      </p:sp>
      <p:sp>
        <p:nvSpPr>
          <p:cNvPr id="89" name="Google Shape;89;p1"/>
          <p:cNvSpPr txBox="1"/>
          <p:nvPr/>
        </p:nvSpPr>
        <p:spPr>
          <a:xfrm>
            <a:off x="671550" y="6229200"/>
            <a:ext cx="11520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az" sz="1400" b="0" i="1" u="none" strike="noStrike" cap="none">
                <a:solidFill>
                  <a:srgbClr val="000000"/>
                </a:solidFill>
                <a:latin typeface="Calibri"/>
                <a:ea typeface="Calibri"/>
                <a:cs typeface="Calibri"/>
                <a:sym typeface="Calibri"/>
              </a:rPr>
              <a:t>Browne AJ et al. Lancet Planet Health. 2021 Dec;5(12):e893-e904. 			</a:t>
            </a:r>
            <a:r>
              <a:rPr lang="az" sz="1400" b="0" i="1" u="none" strike="noStrike" cap="none">
                <a:solidFill>
                  <a:schemeClr val="dk1"/>
                </a:solidFill>
                <a:latin typeface="Calibri"/>
                <a:ea typeface="Calibri"/>
                <a:cs typeface="Calibri"/>
                <a:sym typeface="Calibri"/>
              </a:rPr>
              <a:t>Office of the Chief Public Health Officer. 2019. From: </a:t>
            </a:r>
            <a:r>
              <a:rPr lang="az" sz="1400" b="0" i="1" u="sng" strike="noStrike" cap="none">
                <a:solidFill>
                  <a:schemeClr val="hlink"/>
                </a:solidFill>
                <a:latin typeface="Calibri"/>
                <a:ea typeface="Calibri"/>
                <a:cs typeface="Calibri"/>
                <a:sym typeface="Calibri"/>
                <a:hlinkClick r:id="rId4"/>
              </a:rPr>
              <a:t>https://t.ly/rYYU</a:t>
            </a:r>
            <a:r>
              <a:rPr lang="az" sz="1400" b="0" i="1" u="none" strike="noStrike" cap="none">
                <a:solidFill>
                  <a:schemeClr val="dk1"/>
                </a:solidFill>
                <a:latin typeface="Calibri"/>
                <a:ea typeface="Calibri"/>
                <a:cs typeface="Calibri"/>
                <a:sym typeface="Calibri"/>
              </a:rPr>
              <a:t>.</a:t>
            </a: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az" sz="1400" b="0" i="1" u="none" strike="noStrike" cap="none">
                <a:solidFill>
                  <a:schemeClr val="dk1"/>
                </a:solidFill>
                <a:latin typeface="Calibri"/>
                <a:ea typeface="Calibri"/>
                <a:cs typeface="Calibri"/>
                <a:sym typeface="Calibri"/>
              </a:rPr>
              <a:t>Magnano San Lio R et al. Int J Environ Res Public Health. 2023 Jan 17;20(3):1681.</a:t>
            </a:r>
            <a:endParaRPr sz="1400" b="0" i="1" u="none" strike="noStrike" cap="none">
              <a:solidFill>
                <a:srgbClr val="000000"/>
              </a:solidFill>
              <a:latin typeface="Calibri"/>
              <a:ea typeface="Calibri"/>
              <a:cs typeface="Calibri"/>
              <a:sym typeface="Calibri"/>
            </a:endParaRPr>
          </a:p>
        </p:txBody>
      </p:sp>
      <p:sp>
        <p:nvSpPr>
          <p:cNvPr id="90" name="Google Shape;90;p1"/>
          <p:cNvSpPr txBox="1"/>
          <p:nvPr/>
        </p:nvSpPr>
        <p:spPr>
          <a:xfrm>
            <a:off x="860775" y="1362175"/>
            <a:ext cx="65226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az" sz="2200" b="1">
                <a:latin typeface="Calibri"/>
                <a:ea typeface="Calibri"/>
                <a:cs typeface="Calibri"/>
                <a:sym typeface="Calibri"/>
              </a:rPr>
              <a:t>The facts:</a:t>
            </a:r>
            <a:endParaRPr sz="2200" b="1"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FFE"/>
        </a:solidFill>
        <a:effectLst/>
      </p:bgPr>
    </p:bg>
    <p:spTree>
      <p:nvGrpSpPr>
        <p:cNvPr id="1" name="Shape 94"/>
        <p:cNvGrpSpPr/>
        <p:nvPr/>
      </p:nvGrpSpPr>
      <p:grpSpPr>
        <a:xfrm>
          <a:off x="0" y="0"/>
          <a:ext cx="0" cy="0"/>
          <a:chOff x="0" y="0"/>
          <a:chExt cx="0" cy="0"/>
        </a:xfrm>
      </p:grpSpPr>
      <p:sp>
        <p:nvSpPr>
          <p:cNvPr id="95" name="Google Shape;95;p2"/>
          <p:cNvSpPr txBox="1"/>
          <p:nvPr/>
        </p:nvSpPr>
        <p:spPr>
          <a:xfrm>
            <a:off x="2108783" y="376914"/>
            <a:ext cx="10139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az" sz="3200" b="1">
                <a:solidFill>
                  <a:srgbClr val="25BE74"/>
                </a:solidFill>
                <a:latin typeface="Calibri"/>
                <a:ea typeface="Calibri"/>
                <a:cs typeface="Calibri"/>
                <a:sym typeface="Calibri"/>
              </a:rPr>
              <a:t>Ph</a:t>
            </a:r>
            <a:r>
              <a:rPr lang="az" sz="3200" b="1" i="0" u="none" strike="noStrike" cap="none">
                <a:solidFill>
                  <a:srgbClr val="25BE74"/>
                </a:solidFill>
                <a:latin typeface="Calibri"/>
                <a:ea typeface="Calibri"/>
                <a:cs typeface="Calibri"/>
                <a:sym typeface="Calibri"/>
              </a:rPr>
              <a:t>armaCO</a:t>
            </a:r>
            <a:r>
              <a:rPr lang="az" sz="3200" b="1" i="0" u="none" strike="noStrike" cap="none" baseline="-25000">
                <a:solidFill>
                  <a:srgbClr val="25BE74"/>
                </a:solidFill>
                <a:latin typeface="Calibri"/>
                <a:ea typeface="Calibri"/>
                <a:cs typeface="Calibri"/>
                <a:sym typeface="Calibri"/>
              </a:rPr>
              <a:t>2</a:t>
            </a:r>
            <a:r>
              <a:rPr lang="az" sz="3200" b="1" i="0" u="none" strike="noStrike" cap="none">
                <a:solidFill>
                  <a:srgbClr val="25BE74"/>
                </a:solidFill>
                <a:latin typeface="Calibri"/>
                <a:ea typeface="Calibri"/>
                <a:cs typeface="Calibri"/>
                <a:sym typeface="Calibri"/>
              </a:rPr>
              <a:t>therap</a:t>
            </a:r>
            <a:r>
              <a:rPr lang="az" sz="3200" b="1">
                <a:solidFill>
                  <a:srgbClr val="25BE74"/>
                </a:solidFill>
                <a:latin typeface="Calibri"/>
                <a:ea typeface="Calibri"/>
                <a:cs typeface="Calibri"/>
                <a:sym typeface="Calibri"/>
              </a:rPr>
              <a:t>y</a:t>
            </a:r>
            <a:r>
              <a:rPr lang="az" sz="3200" b="1" i="0" u="none" strike="noStrike" cap="none">
                <a:solidFill>
                  <a:srgbClr val="25BE74"/>
                </a:solidFill>
                <a:latin typeface="Calibri"/>
                <a:ea typeface="Calibri"/>
                <a:cs typeface="Calibri"/>
                <a:sym typeface="Calibri"/>
              </a:rPr>
              <a:t> (CO</a:t>
            </a:r>
            <a:r>
              <a:rPr lang="az" sz="3200" b="1" i="0" u="none" strike="noStrike" cap="none" baseline="-25000">
                <a:solidFill>
                  <a:srgbClr val="25BE74"/>
                </a:solidFill>
                <a:latin typeface="Calibri"/>
                <a:ea typeface="Calibri"/>
                <a:cs typeface="Calibri"/>
                <a:sym typeface="Calibri"/>
              </a:rPr>
              <a:t>2</a:t>
            </a:r>
            <a:r>
              <a:rPr lang="az" sz="3200" b="1" i="0" u="none" strike="noStrike" cap="none">
                <a:solidFill>
                  <a:srgbClr val="25BE74"/>
                </a:solidFill>
                <a:latin typeface="Calibri"/>
                <a:ea typeface="Calibri"/>
                <a:cs typeface="Calibri"/>
                <a:sym typeface="Calibri"/>
              </a:rPr>
              <a:t>-assist</a:t>
            </a:r>
            <a:r>
              <a:rPr lang="az" sz="3200" b="1">
                <a:solidFill>
                  <a:srgbClr val="25BE74"/>
                </a:solidFill>
                <a:latin typeface="Calibri"/>
                <a:ea typeface="Calibri"/>
                <a:cs typeface="Calibri"/>
                <a:sym typeface="Calibri"/>
              </a:rPr>
              <a:t>a</a:t>
            </a:r>
            <a:r>
              <a:rPr lang="az" sz="3200" b="1" i="0" u="none" strike="noStrike" cap="none">
                <a:solidFill>
                  <a:srgbClr val="25BE74"/>
                </a:solidFill>
                <a:latin typeface="Calibri"/>
                <a:ea typeface="Calibri"/>
                <a:cs typeface="Calibri"/>
                <a:sym typeface="Calibri"/>
              </a:rPr>
              <a:t>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az" sz="2400" b="1" i="0" u="none" strike="noStrike" cap="none">
                <a:solidFill>
                  <a:srgbClr val="25BE74"/>
                </a:solidFill>
                <a:latin typeface="Calibri"/>
                <a:ea typeface="Calibri"/>
                <a:cs typeface="Calibri"/>
                <a:sym typeface="Calibri"/>
              </a:rPr>
              <a:t>Planetary Health impact </a:t>
            </a:r>
            <a:r>
              <a:rPr lang="az" sz="2400" b="1">
                <a:solidFill>
                  <a:srgbClr val="25BE74"/>
                </a:solidFill>
                <a:latin typeface="Calibri"/>
                <a:ea typeface="Calibri"/>
                <a:cs typeface="Calibri"/>
                <a:sym typeface="Calibri"/>
              </a:rPr>
              <a:t>of</a:t>
            </a:r>
            <a:r>
              <a:rPr lang="az" sz="2400" b="1" i="0" u="none" strike="noStrike" cap="none">
                <a:solidFill>
                  <a:srgbClr val="25BE74"/>
                </a:solidFill>
                <a:latin typeface="Calibri"/>
                <a:ea typeface="Calibri"/>
                <a:cs typeface="Calibri"/>
                <a:sym typeface="Calibri"/>
              </a:rPr>
              <a:t> </a:t>
            </a:r>
            <a:r>
              <a:rPr lang="az" sz="2400" b="1" i="0" u="sng" strike="noStrike" cap="none">
                <a:solidFill>
                  <a:srgbClr val="25BE74"/>
                </a:solidFill>
                <a:latin typeface="Calibri"/>
                <a:ea typeface="Calibri"/>
                <a:cs typeface="Calibri"/>
                <a:sym typeface="Calibri"/>
              </a:rPr>
              <a:t>antibiotic</a:t>
            </a:r>
            <a:r>
              <a:rPr lang="az" sz="2400" b="1" u="sng">
                <a:solidFill>
                  <a:srgbClr val="25BE74"/>
                </a:solidFill>
                <a:latin typeface="Calibri"/>
                <a:ea typeface="Calibri"/>
                <a:cs typeface="Calibri"/>
                <a:sym typeface="Calibri"/>
              </a:rPr>
              <a:t>s</a:t>
            </a:r>
            <a:r>
              <a:rPr lang="az" sz="2400" b="1" i="0" u="sng" strike="noStrike" cap="none">
                <a:solidFill>
                  <a:srgbClr val="25BE74"/>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96" name="Google Shape;96;p2" descr="https://co2assistent.nl/css/co2assistent-logo.png"/>
          <p:cNvPicPr preferRelativeResize="0"/>
          <p:nvPr/>
        </p:nvPicPr>
        <p:blipFill rotWithShape="1">
          <a:blip r:embed="rId3">
            <a:alphaModFix/>
          </a:blip>
          <a:srcRect/>
          <a:stretch/>
        </p:blipFill>
        <p:spPr>
          <a:xfrm>
            <a:off x="314379" y="195918"/>
            <a:ext cx="1633078" cy="1325331"/>
          </a:xfrm>
          <a:prstGeom prst="rect">
            <a:avLst/>
          </a:prstGeom>
          <a:noFill/>
          <a:ln>
            <a:noFill/>
          </a:ln>
        </p:spPr>
      </p:pic>
      <p:cxnSp>
        <p:nvCxnSpPr>
          <p:cNvPr id="97" name="Google Shape;97;p2"/>
          <p:cNvCxnSpPr/>
          <p:nvPr/>
        </p:nvCxnSpPr>
        <p:spPr>
          <a:xfrm rot="10800000">
            <a:off x="860774" y="1844414"/>
            <a:ext cx="10254900" cy="0"/>
          </a:xfrm>
          <a:prstGeom prst="straightConnector1">
            <a:avLst/>
          </a:prstGeom>
          <a:noFill/>
          <a:ln w="19050" cap="flat" cmpd="sng">
            <a:solidFill>
              <a:srgbClr val="25BE74"/>
            </a:solidFill>
            <a:prstDash val="solid"/>
            <a:miter lim="800000"/>
            <a:headEnd type="none" w="sm" len="sm"/>
            <a:tailEnd type="none" w="sm" len="sm"/>
          </a:ln>
        </p:spPr>
      </p:cxnSp>
      <p:sp>
        <p:nvSpPr>
          <p:cNvPr id="98" name="Google Shape;98;p2"/>
          <p:cNvSpPr txBox="1"/>
          <p:nvPr/>
        </p:nvSpPr>
        <p:spPr>
          <a:xfrm>
            <a:off x="860775" y="1976625"/>
            <a:ext cx="5516700" cy="3028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az" sz="1900" b="1" i="1">
                <a:solidFill>
                  <a:schemeClr val="dk1"/>
                </a:solidFill>
                <a:latin typeface="Calibri"/>
                <a:ea typeface="Calibri"/>
                <a:cs typeface="Calibri"/>
                <a:sym typeface="Calibri"/>
              </a:rPr>
              <a:t>Non-pharmacological advice</a:t>
            </a:r>
            <a:endParaRPr sz="19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700"/>
              <a:buFont typeface="Arial"/>
              <a:buNone/>
            </a:pPr>
            <a:r>
              <a:rPr lang="az" sz="1800">
                <a:solidFill>
                  <a:schemeClr val="dk1"/>
                </a:solidFill>
                <a:latin typeface="Calibri"/>
                <a:ea typeface="Calibri"/>
                <a:cs typeface="Calibri"/>
                <a:sym typeface="Calibri"/>
              </a:rPr>
              <a:t>Prevention of infectious diseases (and use of antibiotics):</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Vaccin</a:t>
            </a:r>
            <a:r>
              <a:rPr lang="az" sz="1800">
                <a:solidFill>
                  <a:schemeClr val="dk1"/>
                </a:solidFill>
                <a:latin typeface="Calibri"/>
                <a:ea typeface="Calibri"/>
                <a:cs typeface="Calibri"/>
                <a:sym typeface="Calibri"/>
              </a:rPr>
              <a:t>es</a:t>
            </a:r>
            <a:endParaRPr sz="180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a:solidFill>
                  <a:schemeClr val="dk1"/>
                </a:solidFill>
                <a:latin typeface="Calibri"/>
                <a:ea typeface="Calibri"/>
                <a:cs typeface="Calibri"/>
                <a:sym typeface="Calibri"/>
              </a:rPr>
              <a:t>Healthy lifestyle</a:t>
            </a:r>
            <a:endParaRPr sz="180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a:solidFill>
                  <a:schemeClr val="dk1"/>
                </a:solidFill>
                <a:latin typeface="Calibri"/>
                <a:ea typeface="Calibri"/>
                <a:cs typeface="Calibri"/>
                <a:sym typeface="Calibri"/>
              </a:rPr>
              <a:t>Education (to patients </a:t>
            </a:r>
            <a:r>
              <a:rPr lang="az" sz="1800" i="1">
                <a:solidFill>
                  <a:schemeClr val="dk1"/>
                </a:solidFill>
                <a:latin typeface="Calibri"/>
                <a:ea typeface="Calibri"/>
                <a:cs typeface="Calibri"/>
                <a:sym typeface="Calibri"/>
              </a:rPr>
              <a:t>and</a:t>
            </a:r>
            <a:r>
              <a:rPr lang="az" sz="1800">
                <a:solidFill>
                  <a:schemeClr val="dk1"/>
                </a:solidFill>
                <a:latin typeface="Calibri"/>
                <a:ea typeface="Calibri"/>
                <a:cs typeface="Calibri"/>
                <a:sym typeface="Calibri"/>
              </a:rPr>
              <a:t> physicians)</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9% (UK) to 30% (US) of the prescriptions are unnec</a:t>
            </a:r>
            <a:r>
              <a:rPr lang="az" sz="1800">
                <a:solidFill>
                  <a:schemeClr val="dk1"/>
                </a:solidFill>
                <a:latin typeface="Calibri"/>
                <a:ea typeface="Calibri"/>
                <a:cs typeface="Calibri"/>
                <a:sym typeface="Calibri"/>
              </a:rPr>
              <a:t>essary</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R</a:t>
            </a:r>
            <a:r>
              <a:rPr lang="az" sz="1800">
                <a:solidFill>
                  <a:schemeClr val="dk1"/>
                </a:solidFill>
                <a:latin typeface="Calibri"/>
                <a:ea typeface="Calibri"/>
                <a:cs typeface="Calibri"/>
                <a:sym typeface="Calibri"/>
              </a:rPr>
              <a:t>easons:</a:t>
            </a:r>
            <a:r>
              <a:rPr lang="az" sz="1800" b="0" i="0" u="none" strike="noStrike" cap="none">
                <a:solidFill>
                  <a:schemeClr val="dk1"/>
                </a:solidFill>
                <a:latin typeface="Calibri"/>
                <a:ea typeface="Calibri"/>
                <a:cs typeface="Calibri"/>
                <a:sym typeface="Calibri"/>
              </a:rPr>
              <a:t> diagnostic uncertainty, time pressure, prevent lawsui</a:t>
            </a:r>
            <a:r>
              <a:rPr lang="az" sz="1800">
                <a:solidFill>
                  <a:schemeClr val="dk1"/>
                </a:solidFill>
                <a:latin typeface="Calibri"/>
                <a:ea typeface="Calibri"/>
                <a:cs typeface="Calibri"/>
                <a:sym typeface="Calibri"/>
              </a:rPr>
              <a:t>t, pressure by patient</a:t>
            </a:r>
            <a:endParaRPr sz="1800" b="0" i="0" u="none" strike="noStrike" cap="none">
              <a:solidFill>
                <a:srgbClr val="000000"/>
              </a:solidFill>
              <a:latin typeface="Calibri"/>
              <a:ea typeface="Calibri"/>
              <a:cs typeface="Calibri"/>
              <a:sym typeface="Calibri"/>
            </a:endParaRPr>
          </a:p>
        </p:txBody>
      </p:sp>
      <p:sp>
        <p:nvSpPr>
          <p:cNvPr id="99" name="Google Shape;99;p2"/>
          <p:cNvSpPr txBox="1"/>
          <p:nvPr/>
        </p:nvSpPr>
        <p:spPr>
          <a:xfrm>
            <a:off x="6377450" y="2024650"/>
            <a:ext cx="5730900" cy="4302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az" sz="1900" b="1" i="1">
                <a:solidFill>
                  <a:schemeClr val="dk1"/>
                </a:solidFill>
                <a:latin typeface="Calibri"/>
                <a:ea typeface="Calibri"/>
                <a:cs typeface="Calibri"/>
                <a:sym typeface="Calibri"/>
              </a:rPr>
              <a:t>Pharmacological advice</a:t>
            </a:r>
            <a:endParaRPr sz="19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700"/>
              <a:buFont typeface="Arial"/>
              <a:buNone/>
            </a:pPr>
            <a:r>
              <a:rPr lang="az" sz="1800">
                <a:solidFill>
                  <a:schemeClr val="dk1"/>
                </a:solidFill>
                <a:latin typeface="Calibri"/>
                <a:ea typeface="Calibri"/>
                <a:cs typeface="Calibri"/>
                <a:sym typeface="Calibri"/>
              </a:rPr>
              <a:t>Effective use of antibiotics</a:t>
            </a:r>
            <a:r>
              <a:rPr lang="az" sz="1800" b="0" i="0" u="none" strike="noStrike" cap="none">
                <a:solidFill>
                  <a:schemeClr val="dk1"/>
                </a:solidFill>
                <a:latin typeface="Calibri"/>
                <a:ea typeface="Calibri"/>
                <a:cs typeface="Calibri"/>
                <a:sym typeface="Calibri"/>
              </a:rPr>
              <a:t> (antibiotic stewardship)</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7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700"/>
              <a:buFont typeface="Arial"/>
              <a:buNone/>
            </a:pPr>
            <a:r>
              <a:rPr lang="az" sz="1800">
                <a:solidFill>
                  <a:schemeClr val="dk1"/>
                </a:solidFill>
                <a:latin typeface="Calibri"/>
                <a:ea typeface="Calibri"/>
                <a:cs typeface="Calibri"/>
                <a:sym typeface="Calibri"/>
              </a:rPr>
              <a:t>Antibiotics that probably cause additional negative impact on environment (toxicity and persistence)</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Amoxicillin</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Macrolides (azitromycin, erytromcyin, claritromycin) </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Tetracyclines (doxycyclin)</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Fluor</a:t>
            </a:r>
            <a:r>
              <a:rPr lang="az" sz="1800">
                <a:solidFill>
                  <a:schemeClr val="dk1"/>
                </a:solidFill>
                <a:latin typeface="Calibri"/>
                <a:ea typeface="Calibri"/>
                <a:cs typeface="Calibri"/>
                <a:sym typeface="Calibri"/>
              </a:rPr>
              <a:t>q</a:t>
            </a:r>
            <a:r>
              <a:rPr lang="az" sz="1800" b="0" i="0" u="none" strike="noStrike" cap="none">
                <a:solidFill>
                  <a:schemeClr val="dk1"/>
                </a:solidFill>
                <a:latin typeface="Calibri"/>
                <a:ea typeface="Calibri"/>
                <a:cs typeface="Calibri"/>
                <a:sym typeface="Calibri"/>
              </a:rPr>
              <a:t>inolone</a:t>
            </a:r>
            <a:r>
              <a:rPr lang="az" sz="1800">
                <a:solidFill>
                  <a:schemeClr val="dk1"/>
                </a:solidFill>
                <a:latin typeface="Calibri"/>
                <a:ea typeface="Calibri"/>
                <a:cs typeface="Calibri"/>
                <a:sym typeface="Calibri"/>
              </a:rPr>
              <a:t>s</a:t>
            </a:r>
            <a:r>
              <a:rPr lang="az" sz="1800" b="0" i="0" u="none" strike="noStrike" cap="none">
                <a:solidFill>
                  <a:schemeClr val="dk1"/>
                </a:solidFill>
                <a:latin typeface="Calibri"/>
                <a:ea typeface="Calibri"/>
                <a:cs typeface="Calibri"/>
                <a:sym typeface="Calibri"/>
              </a:rPr>
              <a:t> (ciprofloxacin) </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az" sz="1800" b="0" i="0" u="none" strike="noStrike" cap="none">
                <a:solidFill>
                  <a:schemeClr val="dk1"/>
                </a:solidFill>
                <a:latin typeface="Calibri"/>
                <a:ea typeface="Calibri"/>
                <a:cs typeface="Calibri"/>
                <a:sym typeface="Calibri"/>
              </a:rPr>
              <a:t>Cotrimoxazole (trimethoprim + sulf</a:t>
            </a:r>
            <a:r>
              <a:rPr lang="az" sz="1800">
                <a:solidFill>
                  <a:schemeClr val="dk1"/>
                </a:solidFill>
                <a:latin typeface="Calibri"/>
                <a:ea typeface="Calibri"/>
                <a:cs typeface="Calibri"/>
                <a:sym typeface="Calibri"/>
              </a:rPr>
              <a:t>amethoxazole</a:t>
            </a:r>
            <a:r>
              <a:rPr lang="az"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7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1200"/>
              </a:spcAft>
              <a:buClr>
                <a:srgbClr val="000000"/>
              </a:buClr>
              <a:buSzPts val="1700"/>
              <a:buFont typeface="Arial"/>
              <a:buNone/>
            </a:pPr>
            <a:r>
              <a:rPr lang="az" sz="1800">
                <a:solidFill>
                  <a:schemeClr val="dk1"/>
                </a:solidFill>
                <a:latin typeface="Calibri"/>
                <a:ea typeface="Calibri"/>
                <a:cs typeface="Calibri"/>
                <a:sym typeface="Calibri"/>
              </a:rPr>
              <a:t>The dogma "always finish your antibiotic course" is outdated!</a:t>
            </a:r>
            <a:endParaRPr sz="1800" b="0" i="0" u="none" strike="noStrike" cap="none">
              <a:solidFill>
                <a:schemeClr val="dk1"/>
              </a:solidFill>
              <a:latin typeface="Calibri"/>
              <a:ea typeface="Calibri"/>
              <a:cs typeface="Calibri"/>
              <a:sym typeface="Calibri"/>
            </a:endParaRPr>
          </a:p>
        </p:txBody>
      </p:sp>
      <p:sp>
        <p:nvSpPr>
          <p:cNvPr id="100" name="Google Shape;100;p2"/>
          <p:cNvSpPr txBox="1"/>
          <p:nvPr/>
        </p:nvSpPr>
        <p:spPr>
          <a:xfrm>
            <a:off x="860775" y="1438375"/>
            <a:ext cx="65226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az" sz="2000" b="1">
                <a:latin typeface="Calibri"/>
                <a:ea typeface="Calibri"/>
                <a:cs typeface="Calibri"/>
                <a:sym typeface="Calibri"/>
              </a:rPr>
              <a:t>What can you do as a physician?</a:t>
            </a:r>
            <a:endParaRPr sz="2000" b="1" i="0" u="none" strike="noStrike" cap="none">
              <a:solidFill>
                <a:srgbClr val="000000"/>
              </a:solidFill>
              <a:latin typeface="Calibri"/>
              <a:ea typeface="Calibri"/>
              <a:cs typeface="Calibri"/>
              <a:sym typeface="Calibri"/>
            </a:endParaRPr>
          </a:p>
        </p:txBody>
      </p:sp>
      <p:sp>
        <p:nvSpPr>
          <p:cNvPr id="101" name="Google Shape;101;p2"/>
          <p:cNvSpPr txBox="1"/>
          <p:nvPr/>
        </p:nvSpPr>
        <p:spPr>
          <a:xfrm>
            <a:off x="671550" y="6229200"/>
            <a:ext cx="10848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az" sz="1400" b="0" i="1" u="none" strike="noStrike" cap="none">
                <a:solidFill>
                  <a:srgbClr val="212121"/>
                </a:solidFill>
                <a:latin typeface="Calibri"/>
                <a:ea typeface="Calibri"/>
                <a:cs typeface="Calibri"/>
                <a:sym typeface="Calibri"/>
              </a:rPr>
              <a:t>Fleming-Dutra KE et al, JAMA. 2016								</a:t>
            </a:r>
            <a:r>
              <a:rPr lang="az" sz="1400" b="0" i="1" u="sng" strike="noStrike" cap="none">
                <a:solidFill>
                  <a:schemeClr val="hlink"/>
                </a:solidFill>
                <a:latin typeface="Calibri"/>
                <a:ea typeface="Calibri"/>
                <a:cs typeface="Calibri"/>
                <a:sym typeface="Calibri"/>
                <a:hlinkClick r:id="rId4"/>
              </a:rPr>
              <a:t>http://www.janusinfo.org</a:t>
            </a:r>
            <a:r>
              <a:rPr lang="az" sz="1400" b="0" i="1" u="none" strike="noStrike" cap="none">
                <a:solidFill>
                  <a:srgbClr val="212121"/>
                </a:solidFill>
                <a:latin typeface="Calibri"/>
                <a:ea typeface="Calibri"/>
                <a:cs typeface="Calibri"/>
                <a:sym typeface="Calibri"/>
              </a:rPr>
              <a:t>		N</a:t>
            </a:r>
            <a:r>
              <a:rPr lang="az" i="1">
                <a:solidFill>
                  <a:srgbClr val="212121"/>
                </a:solidFill>
                <a:latin typeface="Calibri"/>
                <a:ea typeface="Calibri"/>
                <a:cs typeface="Calibri"/>
                <a:sym typeface="Calibri"/>
              </a:rPr>
              <a:t>TvG</a:t>
            </a:r>
            <a:r>
              <a:rPr lang="az" sz="1400" b="0" i="1" u="none" strike="noStrike" cap="none">
                <a:solidFill>
                  <a:srgbClr val="212121"/>
                </a:solidFill>
                <a:latin typeface="Calibri"/>
                <a:ea typeface="Calibri"/>
                <a:cs typeface="Calibri"/>
                <a:sym typeface="Calibri"/>
              </a:rPr>
              <a:t>. 2004;148:1720-2	</a:t>
            </a:r>
            <a:endParaRPr sz="1400" b="0" i="1" u="none" strike="noStrike" cap="none">
              <a:solidFill>
                <a:srgbClr val="21212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az" sz="1400" b="0" i="1" u="none" strike="noStrike" cap="none">
                <a:solidFill>
                  <a:srgbClr val="212121"/>
                </a:solidFill>
                <a:latin typeface="Calibri"/>
                <a:ea typeface="Calibri"/>
                <a:cs typeface="Calibri"/>
                <a:sym typeface="Calibri"/>
              </a:rPr>
              <a:t>Smieszek T et al,J Antimicrob Chemother. 2018						Llewelyn MJ, BMJ. 2017.								</a:t>
            </a:r>
            <a:endParaRPr sz="1400" b="0" i="1" u="none" strike="noStrike" cap="none">
              <a:solidFill>
                <a:srgbClr val="21212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853</Words>
  <Application>Microsoft Office PowerPoint</Application>
  <PresentationFormat>Breedbeeld</PresentationFormat>
  <Paragraphs>63</Paragraphs>
  <Slides>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vt:i4>
      </vt:variant>
    </vt:vector>
  </HeadingPairs>
  <TitlesOfParts>
    <vt:vector size="6" baseType="lpstr">
      <vt:lpstr>Arial</vt:lpstr>
      <vt:lpstr>Calibri</vt:lpstr>
      <vt:lpstr>Roboto</vt:lpstr>
      <vt:lpstr>Kantoorthema</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Bakkum, M.J. (Chiel)</dc:creator>
  <cp:lastModifiedBy>Piët, J.D. (Joost)</cp:lastModifiedBy>
  <cp:revision>3</cp:revision>
  <dcterms:created xsi:type="dcterms:W3CDTF">2022-02-04T10:05:07Z</dcterms:created>
  <dcterms:modified xsi:type="dcterms:W3CDTF">2023-05-30T09:11:09Z</dcterms:modified>
</cp:coreProperties>
</file>