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021AA9C-E882-48D3-93F5-0FFDB1CBADD2}">
  <a:tblStyle styleId="{3021AA9C-E882-48D3-93F5-0FFDB1CBADD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32" y="16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i.org/10.3390/toxics11020151"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09db364c8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nl" dirty="0">
                <a:solidFill>
                  <a:schemeClr val="dk1"/>
                </a:solidFill>
              </a:rPr>
              <a:t>The climate (long term) and weather (short term) have a major effect on our mental well-being. Climate change is causing global warming and increasing the frequency of extreme conditions, both acute (floods, forest fires) and sub-acute (heat waves, drought, air pollution), which can affect people directly or indirectly. Psychiatric conditions can be triggered or exacerbated by these changes. Furthermore, drought, water and food shortages are causing more and more conflicts, leading to (climate) refugees. These refugees have often experienced a lot of psychological stress and/or carry traumas with them. More and more people are also so concerned about the climate that a new field has emerged: climate psychology.</a:t>
            </a:r>
            <a:endParaRPr dirty="0">
              <a:solidFill>
                <a:schemeClr val="dk1"/>
              </a:solidFill>
            </a:endParaRPr>
          </a:p>
          <a:p>
            <a:pPr marL="0" lvl="0" indent="0" algn="l" rtl="0">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nl" dirty="0">
                <a:solidFill>
                  <a:schemeClr val="dk1"/>
                </a:solidFill>
              </a:rPr>
              <a:t>It is important for a future doctor to know that psychotherapy should always be considered, especially for mild to moderate psychiatric conditions (e.g. depression), since the treatment effect is often similar to antidepressants. Antidepressants should always be prescribed in combination with psychotherapy, to prevent long-term use of antidepressants. When antidepressants are prescribed, they end up in the surface water through the urine or faeces, which is harmful to aquatic life (see next slide). It is also important that during periods of heat, people who use psychotropic drugs are vulnerable to heat stress and dehydration. When using SSRIs, attention should be paid to dehydration and the risk of hyponatremia, while antipsychotics make it more difficult for someone to lose their heat. So advise patients to take it easy during heat waves and to drink plenty of fluids.</a:t>
            </a:r>
            <a:endParaRPr dirty="0">
              <a:solidFill>
                <a:schemeClr val="dk1"/>
              </a:solidFill>
            </a:endParaRPr>
          </a:p>
          <a:p>
            <a:pPr marL="0" lvl="0" indent="0" algn="l" rtl="0">
              <a:spcBef>
                <a:spcPts val="0"/>
              </a:spcBef>
              <a:spcAft>
                <a:spcPts val="0"/>
              </a:spcAft>
              <a:buNone/>
            </a:pPr>
            <a:endParaRPr dirty="0">
              <a:solidFill>
                <a:schemeClr val="dk1"/>
              </a:solidFill>
            </a:endParaRPr>
          </a:p>
          <a:p>
            <a:pPr marL="0" lvl="0" indent="0" algn="l" rtl="0">
              <a:lnSpc>
                <a:spcPct val="115000"/>
              </a:lnSpc>
              <a:spcBef>
                <a:spcPts val="0"/>
              </a:spcBef>
              <a:spcAft>
                <a:spcPts val="0"/>
              </a:spcAft>
              <a:buNone/>
            </a:pPr>
            <a:r>
              <a:rPr lang="nl" dirty="0">
                <a:solidFill>
                  <a:schemeClr val="dk1"/>
                </a:solidFill>
              </a:rPr>
              <a:t>The table on the right shows a number of consequences of climate change with its associated increase in psychiatric disorders (reference 3: Thoma et al, 2021). Extreme weather events (like floods) and natural disasters (like wildfires) are likely to lead to PTSD, even years after the event has happened. One study found a 0.7% increase in suicides in the US and 2.1% in Mexico for every 1 degree increase in monthly temperature. There are also proven more admissions to the emergency room and psychiatric clinics when it is warmer; poorer sleep may also play a role in this. Drought mainly causes general psychological distress (Dutch translation: fear, miserable feeling), especially among the rural population, who notice the effects more directly than city dwellers. Water shortages, which affect ⅔ of the world's population every year, and food shortages (800 million people) lead to distress, suicidality, fear, desperation and depression. Finally, air pollution is clearly associated with depressive symptoms and to a lesser extent also with suicidality (one study found a 1-2% increase in suicides per day with poor air quality). In addition, air pollution is linked to cognitive impairments and central nervous system disorders such as dementia or Parkinson's disease.</a:t>
            </a:r>
            <a:endParaRPr dirty="0">
              <a:solidFill>
                <a:schemeClr val="dk1"/>
              </a:solidFill>
            </a:endParaRPr>
          </a:p>
          <a:p>
            <a:pPr marL="0" lvl="0" indent="0" algn="l" rtl="0">
              <a:spcBef>
                <a:spcPts val="0"/>
              </a:spcBef>
              <a:spcAft>
                <a:spcPts val="0"/>
              </a:spcAft>
              <a:buNone/>
            </a:pPr>
            <a:endParaRPr dirty="0">
              <a:solidFill>
                <a:schemeClr val="dk1"/>
              </a:solidFill>
            </a:endParaRPr>
          </a:p>
          <a:p>
            <a:pPr marL="0" lvl="0" indent="0" algn="l" rtl="0">
              <a:spcBef>
                <a:spcPts val="0"/>
              </a:spcBef>
              <a:spcAft>
                <a:spcPts val="0"/>
              </a:spcAft>
              <a:buClr>
                <a:schemeClr val="dk1"/>
              </a:buClr>
              <a:buSzPts val="1100"/>
              <a:buFont typeface="Arial"/>
              <a:buNone/>
            </a:pPr>
            <a:r>
              <a:rPr lang="nl" b="1" dirty="0">
                <a:solidFill>
                  <a:schemeClr val="dk1"/>
                </a:solidFill>
              </a:rPr>
              <a:t>Sources: </a:t>
            </a:r>
            <a:endParaRPr b="1"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Marazziti D, Cianconi P, Mucci F, Foresi L, Chiarantini I, Della Vecchia A. Climate change, environment pollution, COVID-19 pandemic and mental health. Sci Total Environ. 2021 Jun 15;773:145182. doi: 10.1016/j.scitotenv.2021.145182. Epub 2021 Jan 21. PMID: 33940721; PMCID: PMC7825818.</a:t>
            </a:r>
            <a:endParaRPr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Dumont C, Haase E, Dolber T, Lewis J, Coverdale J. Climate Change and Risk of Completed Suicide. J Nerv Ment Dis. 2020 Jul;208(7):559-565. doi: 10.1097/NMD.0000000000001162. PMID: 32205773.</a:t>
            </a:r>
            <a:endParaRPr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Corvetto JF, Helou AY, Dambach P, Müller T, Sauerborn R. A Systematic Literature Review of the Impact of Climate Change on the Global Demand for Psychiatric Services. Int J Environ Res Public Health. 2023 Jan 9;20(2):1190. doi: 10.3390/ijerph20021190. PMID: 36673946; PMCID: PMC9858749.</a:t>
            </a:r>
            <a:endParaRPr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Thoma MV, Rohleder N, Rohner SL. Clinical Ecopsychology: The Mental Health Impacts and Underlying Pathways of the Climate and Environmental Crisis. Front Psychiatry. 2021 May 21;12:675936. doi: 10.3389/fpsyt.2021.675936. PMID: 34093283; PMCID: PMC8175799.</a:t>
            </a:r>
            <a:endParaRPr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Cianconi P, Betrò S, Janiri L. The Impact of Climate Change on Mental Health: A Systematic Descriptive Review. Front Psychiatry. 2020 Mar 6;11:74. doi: 10.3389/fpsyt.2020.00074. PMID: 32210846; PMCID: PMC7068211.</a:t>
            </a:r>
            <a:endParaRPr dirty="0">
              <a:solidFill>
                <a:schemeClr val="dk1"/>
              </a:solidFill>
            </a:endParaRPr>
          </a:p>
          <a:p>
            <a:pPr marL="457200" lvl="0" indent="-298450" algn="l" rtl="0">
              <a:spcBef>
                <a:spcPts val="0"/>
              </a:spcBef>
              <a:spcAft>
                <a:spcPts val="0"/>
              </a:spcAft>
              <a:buClr>
                <a:schemeClr val="dk1"/>
              </a:buClr>
              <a:buSzPts val="1100"/>
              <a:buAutoNum type="arabicPeriod"/>
            </a:pPr>
            <a:r>
              <a:rPr lang="nl" dirty="0">
                <a:solidFill>
                  <a:schemeClr val="dk1"/>
                </a:solidFill>
              </a:rPr>
              <a:t>Javanbakht A, Grasser LR. Biological Psychiatry in Displaced Populations: What We Know, and What We Need to Begin to Learn. Biol Psychiatry Cogn Neurosci Neuroimaging. 2022 Dec;7(12):1242-1250. doi: 10.1016/j.bpsc.2022.05.001. Epub 2022 May 14. PMID: 35580738; PMCID: PMC9678009.</a:t>
            </a:r>
            <a:endParaRPr dirty="0">
              <a:solidFill>
                <a:schemeClr val="dk1"/>
              </a:solidFill>
            </a:endParaRPr>
          </a:p>
        </p:txBody>
      </p:sp>
      <p:sp>
        <p:nvSpPr>
          <p:cNvPr id="52" name="Google Shape;52;g209db364c86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e1187e641e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nl" dirty="0">
                <a:solidFill>
                  <a:schemeClr val="dk1"/>
                </a:solidFill>
              </a:rPr>
              <a:t>Because more and more antidepressants are prescribed, their impact on the environment is becoming increasingly important. The main concerns are the effects on aquatic life when antidepressants end up in surface water. The image shows the concentration of antidepressants measured in</a:t>
            </a:r>
            <a:r>
              <a:rPr lang="nl" i="1" dirty="0">
                <a:solidFill>
                  <a:schemeClr val="dk1"/>
                </a:solidFill>
              </a:rPr>
              <a:t> surface</a:t>
            </a:r>
            <a:r>
              <a:rPr lang="nl" dirty="0">
                <a:solidFill>
                  <a:schemeClr val="dk1"/>
                </a:solidFill>
              </a:rPr>
              <a:t> water worldwide; it shows that antidepressants end up in surface water in high concentrations in many countries. This is because they are difficult to remove from wastewater. Multiple studies have shown that these occurrences have a wide range of negative effects on many different aquatic organisms, such as detrimental effect on algae growth and disruptive behavior and reproductive and physiological development of fish. Antidepressants have also been detected in our </a:t>
            </a:r>
            <a:r>
              <a:rPr lang="nl" i="1" dirty="0">
                <a:solidFill>
                  <a:schemeClr val="dk1"/>
                </a:solidFill>
              </a:rPr>
              <a:t>drinking</a:t>
            </a:r>
            <a:r>
              <a:rPr lang="nl" dirty="0">
                <a:solidFill>
                  <a:schemeClr val="dk1"/>
                </a:solidFill>
              </a:rPr>
              <a:t> water, sometimes even in higher concentrations than those on which an adverse effect was already seen in fish, but we do not yet know what the consequences are. Besides SSRI's, there are a number of studies into the effect of lithium in our drinking water. It seems that in places where the lithium concentration in the drinking water is higher (due to medication residues, but also from naturally ocurring lithium in the soil) there is less suicide.</a:t>
            </a:r>
            <a:endParaRPr dirty="0">
              <a:solidFill>
                <a:schemeClr val="dk1"/>
              </a:solidFill>
            </a:endParaRPr>
          </a:p>
          <a:p>
            <a:pPr marL="0" lvl="0" indent="0" algn="l" rtl="0">
              <a:spcBef>
                <a:spcPts val="0"/>
              </a:spcBef>
              <a:spcAft>
                <a:spcPts val="0"/>
              </a:spcAft>
              <a:buNone/>
            </a:pPr>
            <a:endParaRPr dirty="0">
              <a:solidFill>
                <a:schemeClr val="dk1"/>
              </a:solidFill>
            </a:endParaRPr>
          </a:p>
          <a:p>
            <a:pPr marL="0" lvl="0" indent="0" algn="l" rtl="0">
              <a:spcBef>
                <a:spcPts val="0"/>
              </a:spcBef>
              <a:spcAft>
                <a:spcPts val="0"/>
              </a:spcAft>
              <a:buNone/>
            </a:pPr>
            <a:r>
              <a:rPr lang="nl" b="1" dirty="0">
                <a:solidFill>
                  <a:schemeClr val="dk1"/>
                </a:solidFill>
              </a:rPr>
              <a:t>Sources:</a:t>
            </a:r>
            <a:endParaRPr b="1"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Burns, E.E.; Carter, L.J.; Snape, J.; Thomas-Oates, J.; Boxall, A.B.A. Application of prioritization approaches to optimize environmental monitoring and testing of pharmaceuticals. J. Toxicol. Environ. Health. Part B Crit. Rev. 2018, 21, 115–141. </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Mole, R.A.; Brooks, B.W. Global scanning of selective serotonin reuptake inhibitors: Occurrence, wastewater treatment and hazards in aquatic systems. Environ. Pollut. 2019, 250, 1019–1031.</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Venkatachalam AB, Levesque B, Achenbach JC, Pappas JJ, Ellis LD. Long and Short Duration Exposures to the Selective Serotonin Reuptake Inhibitors (SSRIs) Fluoxetine, Paroxetine and Sertraline at Environmentally Relevant Concentrations Lead to Adverse Effects on Zebrafish Behaviour and Reproduction. </a:t>
            </a:r>
            <a:r>
              <a:rPr lang="nl" i="1" dirty="0">
                <a:solidFill>
                  <a:schemeClr val="dk1"/>
                </a:solidFill>
              </a:rPr>
              <a:t>Toxics</a:t>
            </a:r>
            <a:r>
              <a:rPr lang="nl" dirty="0">
                <a:solidFill>
                  <a:schemeClr val="dk1"/>
                </a:solidFill>
              </a:rPr>
              <a:t>. 2023; 11(2):151. </a:t>
            </a:r>
            <a:r>
              <a:rPr lang="nl" u="sng" dirty="0">
                <a:solidFill>
                  <a:schemeClr val="dk1"/>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https://doi.org/10.3390/toxics11020151</a:t>
            </a:r>
            <a:r>
              <a:rPr lang="nl" dirty="0">
                <a:solidFill>
                  <a:schemeClr val="dk1"/>
                </a:solidFill>
              </a:rPr>
              <a:t>. </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Gould, S. L., Winter, M. J., Norton, W. H., &amp; Tyler, C. R. (2021). The potential for adverse effects in fish exposed to antidepressants in the aquatic environment. </a:t>
            </a:r>
            <a:r>
              <a:rPr lang="nl" i="1" dirty="0">
                <a:solidFill>
                  <a:schemeClr val="dk1"/>
                </a:solidFill>
              </a:rPr>
              <a:t>Environmental Science &amp; Technology</a:t>
            </a:r>
            <a:r>
              <a:rPr lang="nl" dirty="0">
                <a:solidFill>
                  <a:schemeClr val="dk1"/>
                </a:solidFill>
              </a:rPr>
              <a:t>, </a:t>
            </a:r>
            <a:r>
              <a:rPr lang="nl" i="1" dirty="0">
                <a:solidFill>
                  <a:schemeClr val="dk1"/>
                </a:solidFill>
              </a:rPr>
              <a:t>55</a:t>
            </a:r>
            <a:r>
              <a:rPr lang="nl" dirty="0">
                <a:solidFill>
                  <a:schemeClr val="dk1"/>
                </a:solidFill>
              </a:rPr>
              <a:t>(24), 16299-16312.</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Silva, L. J., Pereira, A. M., Meisel, L. M., Lino, C. M., &amp; Pena, A. (2015). Reviewing the serotonin reuptake inhibitors (SSRIs) footprint in the aquatic biota: uptake, bioaccumulation and ecotoxicology. </a:t>
            </a:r>
            <a:r>
              <a:rPr lang="nl" i="1" dirty="0">
                <a:solidFill>
                  <a:schemeClr val="dk1"/>
                </a:solidFill>
              </a:rPr>
              <a:t>Environmental pollution</a:t>
            </a:r>
            <a:r>
              <a:rPr lang="nl" dirty="0">
                <a:solidFill>
                  <a:schemeClr val="dk1"/>
                </a:solidFill>
              </a:rPr>
              <a:t>, </a:t>
            </a:r>
            <a:r>
              <a:rPr lang="nl" i="1" dirty="0">
                <a:solidFill>
                  <a:schemeClr val="dk1"/>
                </a:solidFill>
              </a:rPr>
              <a:t>197</a:t>
            </a:r>
            <a:r>
              <a:rPr lang="nl" dirty="0">
                <a:solidFill>
                  <a:schemeClr val="dk1"/>
                </a:solidFill>
              </a:rPr>
              <a:t>, 127-143.</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Memon, A., Rogers, I., Fitzsimmons, S., Carter, B., Strawbridge, R., Hidalgo-Mazzei, D., &amp; Young, A. (2020). Association between naturally occurring lithium in drinking water and suicide rates: Systematic review and meta-analysis of ecological studies. </a:t>
            </a:r>
            <a:r>
              <a:rPr lang="nl" i="1" dirty="0">
                <a:solidFill>
                  <a:schemeClr val="dk1"/>
                </a:solidFill>
              </a:rPr>
              <a:t>The British Journal of Psychiatry,</a:t>
            </a:r>
            <a:r>
              <a:rPr lang="nl" dirty="0">
                <a:solidFill>
                  <a:schemeClr val="dk1"/>
                </a:solidFill>
              </a:rPr>
              <a:t> </a:t>
            </a:r>
            <a:r>
              <a:rPr lang="nl" i="1" dirty="0">
                <a:solidFill>
                  <a:schemeClr val="dk1"/>
                </a:solidFill>
              </a:rPr>
              <a:t>217</a:t>
            </a:r>
            <a:r>
              <a:rPr lang="nl" dirty="0">
                <a:solidFill>
                  <a:schemeClr val="dk1"/>
                </a:solidFill>
              </a:rPr>
              <a:t>(6), 667-678. doi:10.1192/bjp.2020.128</a:t>
            </a:r>
            <a:endParaRPr dirty="0">
              <a:solidFill>
                <a:schemeClr val="dk1"/>
              </a:solidFill>
            </a:endParaRPr>
          </a:p>
          <a:p>
            <a:pPr marL="457200" lvl="0" indent="-298450" algn="l" rtl="0">
              <a:spcBef>
                <a:spcPts val="0"/>
              </a:spcBef>
              <a:spcAft>
                <a:spcPts val="0"/>
              </a:spcAft>
              <a:buClr>
                <a:schemeClr val="dk1"/>
              </a:buClr>
              <a:buSzPts val="1100"/>
              <a:buChar char="-"/>
            </a:pPr>
            <a:r>
              <a:rPr lang="nl" dirty="0">
                <a:solidFill>
                  <a:schemeClr val="dk1"/>
                </a:solidFill>
              </a:rPr>
              <a:t>Moreira DG, Aires A, de Lourdes Pereira M, Oliveira M. Levels and effects of antidepressant drugs to aquatic organisms. Comp Biochem Physiol C Toxicol Pharmacol. 2022 Jun;256:109322. doi: 10.1016/j.cbpc.2022.109322. Epub 2022 Mar 7. PMID: 35272041.</a:t>
            </a:r>
            <a:endParaRPr sz="1000" dirty="0">
              <a:solidFill>
                <a:srgbClr val="222222"/>
              </a:solidFill>
              <a:highlight>
                <a:srgbClr val="FFFFFF"/>
              </a:highlight>
            </a:endParaRPr>
          </a:p>
        </p:txBody>
      </p:sp>
      <p:sp>
        <p:nvSpPr>
          <p:cNvPr id="63" name="Google Shape;63;g1e1187e641e_0_1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EFFE"/>
        </a:solidFill>
        <a:effectLst/>
      </p:bgPr>
    </p:bg>
    <p:spTree>
      <p:nvGrpSpPr>
        <p:cNvPr id="1" name="Shape 53"/>
        <p:cNvGrpSpPr/>
        <p:nvPr/>
      </p:nvGrpSpPr>
      <p:grpSpPr>
        <a:xfrm>
          <a:off x="0" y="0"/>
          <a:ext cx="0" cy="0"/>
          <a:chOff x="0" y="0"/>
          <a:chExt cx="0" cy="0"/>
        </a:xfrm>
      </p:grpSpPr>
      <p:pic>
        <p:nvPicPr>
          <p:cNvPr id="54" name="Google Shape;54;p13" descr="https://co2assistent.nl/css/co2assistent-logo.png"/>
          <p:cNvPicPr preferRelativeResize="0"/>
          <p:nvPr/>
        </p:nvPicPr>
        <p:blipFill rotWithShape="1">
          <a:blip r:embed="rId3">
            <a:alphaModFix/>
          </a:blip>
          <a:srcRect/>
          <a:stretch/>
        </p:blipFill>
        <p:spPr>
          <a:xfrm>
            <a:off x="235784" y="146939"/>
            <a:ext cx="1224809" cy="993998"/>
          </a:xfrm>
          <a:prstGeom prst="rect">
            <a:avLst/>
          </a:prstGeom>
          <a:noFill/>
          <a:ln>
            <a:noFill/>
          </a:ln>
        </p:spPr>
      </p:pic>
      <p:sp>
        <p:nvSpPr>
          <p:cNvPr id="55" name="Google Shape;55;p13"/>
          <p:cNvSpPr txBox="1"/>
          <p:nvPr/>
        </p:nvSpPr>
        <p:spPr>
          <a:xfrm>
            <a:off x="1581587" y="282685"/>
            <a:ext cx="7604700" cy="7158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nl" sz="2400" b="1" i="0" u="none" strike="noStrike" cap="none">
                <a:solidFill>
                  <a:srgbClr val="25BE74"/>
                </a:solidFill>
                <a:latin typeface="Calibri"/>
                <a:ea typeface="Calibri"/>
                <a:cs typeface="Calibri"/>
                <a:sym typeface="Calibri"/>
              </a:rPr>
              <a:t>FarmaCO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therap</a:t>
            </a:r>
            <a:r>
              <a:rPr lang="nl" sz="2400" b="1">
                <a:solidFill>
                  <a:srgbClr val="25BE74"/>
                </a:solidFill>
                <a:latin typeface="Calibri"/>
                <a:ea typeface="Calibri"/>
                <a:cs typeface="Calibri"/>
                <a:sym typeface="Calibri"/>
              </a:rPr>
              <a:t>y</a:t>
            </a:r>
            <a:r>
              <a:rPr lang="nl" sz="2400" b="1" i="0" u="none" strike="noStrike" cap="none">
                <a:solidFill>
                  <a:srgbClr val="25BE74"/>
                </a:solidFill>
                <a:latin typeface="Calibri"/>
                <a:ea typeface="Calibri"/>
                <a:cs typeface="Calibri"/>
                <a:sym typeface="Calibri"/>
              </a:rPr>
              <a:t> (CO</a:t>
            </a:r>
            <a:r>
              <a:rPr lang="nl" sz="2400" b="1" i="0" u="none" strike="noStrike" cap="none" baseline="-25000">
                <a:solidFill>
                  <a:srgbClr val="25BE74"/>
                </a:solidFill>
                <a:latin typeface="Calibri"/>
                <a:ea typeface="Calibri"/>
                <a:cs typeface="Calibri"/>
                <a:sym typeface="Calibri"/>
              </a:rPr>
              <a:t>2</a:t>
            </a:r>
            <a:r>
              <a:rPr lang="nl" sz="2400" b="1" i="0" u="none" strike="noStrike" cap="none">
                <a:solidFill>
                  <a:srgbClr val="25BE74"/>
                </a:solidFill>
                <a:latin typeface="Calibri"/>
                <a:ea typeface="Calibri"/>
                <a:cs typeface="Calibri"/>
                <a:sym typeface="Calibri"/>
              </a:rPr>
              <a:t>-assist</a:t>
            </a:r>
            <a:r>
              <a:rPr lang="nl" sz="2400" b="1">
                <a:solidFill>
                  <a:srgbClr val="25BE74"/>
                </a:solidFill>
                <a:latin typeface="Calibri"/>
                <a:ea typeface="Calibri"/>
                <a:cs typeface="Calibri"/>
                <a:sym typeface="Calibri"/>
              </a:rPr>
              <a:t>a</a:t>
            </a:r>
            <a:r>
              <a:rPr lang="nl" sz="2400" b="1" i="0" u="none" strike="noStrike" cap="none">
                <a:solidFill>
                  <a:srgbClr val="25BE74"/>
                </a:solidFill>
                <a:latin typeface="Calibri"/>
                <a:ea typeface="Calibri"/>
                <a:cs typeface="Calibri"/>
                <a:sym typeface="Calibri"/>
              </a:rPr>
              <a:t>nt)</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r>
              <a:rPr lang="nl" sz="1800" b="1" i="0" u="none" strike="noStrike" cap="none">
                <a:solidFill>
                  <a:srgbClr val="25BE74"/>
                </a:solidFill>
                <a:latin typeface="Calibri"/>
                <a:ea typeface="Calibri"/>
                <a:cs typeface="Calibri"/>
                <a:sym typeface="Calibri"/>
              </a:rPr>
              <a:t>Planetary Health </a:t>
            </a:r>
            <a:r>
              <a:rPr lang="nl" sz="1800" b="1">
                <a:solidFill>
                  <a:srgbClr val="25BE74"/>
                </a:solidFill>
                <a:latin typeface="Calibri"/>
                <a:ea typeface="Calibri"/>
                <a:cs typeface="Calibri"/>
                <a:sym typeface="Calibri"/>
              </a:rPr>
              <a:t>and </a:t>
            </a:r>
            <a:r>
              <a:rPr lang="nl" sz="1800" b="1" u="sng">
                <a:solidFill>
                  <a:srgbClr val="25BE74"/>
                </a:solidFill>
                <a:latin typeface="Calibri"/>
                <a:ea typeface="Calibri"/>
                <a:cs typeface="Calibri"/>
                <a:sym typeface="Calibri"/>
              </a:rPr>
              <a:t>psychiatry</a:t>
            </a:r>
            <a:endParaRPr sz="1100" b="0" i="0" u="none" strike="noStrike" cap="none">
              <a:solidFill>
                <a:srgbClr val="000000"/>
              </a:solidFill>
              <a:latin typeface="Arial"/>
              <a:ea typeface="Arial"/>
              <a:cs typeface="Arial"/>
              <a:sym typeface="Arial"/>
            </a:endParaRPr>
          </a:p>
        </p:txBody>
      </p:sp>
      <p:cxnSp>
        <p:nvCxnSpPr>
          <p:cNvPr id="56" name="Google Shape;56;p13"/>
          <p:cNvCxnSpPr/>
          <p:nvPr/>
        </p:nvCxnSpPr>
        <p:spPr>
          <a:xfrm rot="10800000">
            <a:off x="645655" y="1383311"/>
            <a:ext cx="7691100" cy="0"/>
          </a:xfrm>
          <a:prstGeom prst="straightConnector1">
            <a:avLst/>
          </a:prstGeom>
          <a:noFill/>
          <a:ln w="19050" cap="flat" cmpd="sng">
            <a:solidFill>
              <a:srgbClr val="25BE74"/>
            </a:solidFill>
            <a:prstDash val="solid"/>
            <a:miter lim="800000"/>
            <a:headEnd type="none" w="sm" len="sm"/>
            <a:tailEnd type="none" w="sm" len="sm"/>
          </a:ln>
        </p:spPr>
      </p:cxnSp>
      <p:sp>
        <p:nvSpPr>
          <p:cNvPr id="57" name="Google Shape;57;p13"/>
          <p:cNvSpPr txBox="1"/>
          <p:nvPr/>
        </p:nvSpPr>
        <p:spPr>
          <a:xfrm>
            <a:off x="645581" y="1002581"/>
            <a:ext cx="4892100" cy="4155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0"/>
              </a:spcAft>
              <a:buNone/>
            </a:pPr>
            <a:r>
              <a:rPr lang="nl" sz="1800" b="1">
                <a:latin typeface="Calibri"/>
                <a:ea typeface="Calibri"/>
                <a:cs typeface="Calibri"/>
                <a:sym typeface="Calibri"/>
              </a:rPr>
              <a:t>Psychiatry</a:t>
            </a:r>
            <a:endParaRPr sz="1800" b="1">
              <a:latin typeface="Calibri"/>
              <a:ea typeface="Calibri"/>
              <a:cs typeface="Calibri"/>
              <a:sym typeface="Calibri"/>
            </a:endParaRPr>
          </a:p>
        </p:txBody>
      </p:sp>
      <p:sp>
        <p:nvSpPr>
          <p:cNvPr id="58" name="Google Shape;58;p13"/>
          <p:cNvSpPr txBox="1"/>
          <p:nvPr/>
        </p:nvSpPr>
        <p:spPr>
          <a:xfrm>
            <a:off x="102296" y="3171563"/>
            <a:ext cx="8939400" cy="3387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800"/>
              </a:spcAft>
              <a:buNone/>
            </a:pPr>
            <a:endParaRPr sz="1300">
              <a:latin typeface="Calibri"/>
              <a:ea typeface="Calibri"/>
              <a:cs typeface="Calibri"/>
              <a:sym typeface="Calibri"/>
            </a:endParaRPr>
          </a:p>
        </p:txBody>
      </p:sp>
      <p:sp>
        <p:nvSpPr>
          <p:cNvPr id="59" name="Google Shape;59;p13"/>
          <p:cNvSpPr txBox="1">
            <a:spLocks noGrp="1"/>
          </p:cNvSpPr>
          <p:nvPr>
            <p:ph type="body" idx="1"/>
          </p:nvPr>
        </p:nvSpPr>
        <p:spPr>
          <a:xfrm>
            <a:off x="311700" y="1533475"/>
            <a:ext cx="4154400" cy="3416400"/>
          </a:xfrm>
          <a:prstGeom prst="rect">
            <a:avLst/>
          </a:prstGeom>
        </p:spPr>
        <p:txBody>
          <a:bodyPr spcFirstLastPara="1" wrap="square" lIns="91425" tIns="91425" rIns="91425" bIns="91425" anchor="t" anchorCtr="0">
            <a:normAutofit lnSpcReduction="10000"/>
          </a:bodyPr>
          <a:lstStyle/>
          <a:p>
            <a:pPr marL="457200" lvl="0" indent="-330200" algn="l" rtl="0">
              <a:lnSpc>
                <a:spcPct val="100000"/>
              </a:lnSpc>
              <a:spcBef>
                <a:spcPts val="0"/>
              </a:spcBef>
              <a:spcAft>
                <a:spcPts val="0"/>
              </a:spcAft>
              <a:buClr>
                <a:schemeClr val="dk1"/>
              </a:buClr>
              <a:buSzPts val="1600"/>
              <a:buFont typeface="Calibri"/>
              <a:buChar char="●"/>
            </a:pPr>
            <a:r>
              <a:rPr lang="nl" sz="1600">
                <a:solidFill>
                  <a:schemeClr val="dk1"/>
                </a:solidFill>
                <a:latin typeface="Calibri"/>
                <a:ea typeface="Calibri"/>
                <a:cs typeface="Calibri"/>
                <a:sym typeface="Calibri"/>
              </a:rPr>
              <a:t>Both climate and weather are important  for mental health </a:t>
            </a:r>
            <a:endParaRPr sz="1600">
              <a:solidFill>
                <a:schemeClr val="dk1"/>
              </a:solidFill>
              <a:latin typeface="Calibri"/>
              <a:ea typeface="Calibri"/>
              <a:cs typeface="Calibri"/>
              <a:sym typeface="Calibri"/>
            </a:endParaRPr>
          </a:p>
          <a:p>
            <a:pPr marL="457200" lvl="0" indent="0" algn="l" rtl="0">
              <a:lnSpc>
                <a:spcPct val="100000"/>
              </a:lnSpc>
              <a:spcBef>
                <a:spcPts val="800"/>
              </a:spcBef>
              <a:spcAft>
                <a:spcPts val="0"/>
              </a:spcAft>
              <a:buNone/>
            </a:pPr>
            <a:endParaRPr sz="1600">
              <a:solidFill>
                <a:schemeClr val="dk1"/>
              </a:solidFill>
              <a:latin typeface="Calibri"/>
              <a:ea typeface="Calibri"/>
              <a:cs typeface="Calibri"/>
              <a:sym typeface="Calibri"/>
            </a:endParaRPr>
          </a:p>
          <a:p>
            <a:pPr marL="457200" lvl="0" indent="-330200" algn="l" rtl="0">
              <a:lnSpc>
                <a:spcPct val="100000"/>
              </a:lnSpc>
              <a:spcBef>
                <a:spcPts val="800"/>
              </a:spcBef>
              <a:spcAft>
                <a:spcPts val="0"/>
              </a:spcAft>
              <a:buClr>
                <a:schemeClr val="dk1"/>
              </a:buClr>
              <a:buSzPts val="1600"/>
              <a:buFont typeface="Calibri"/>
              <a:buChar char="●"/>
            </a:pPr>
            <a:r>
              <a:rPr lang="nl" sz="1600">
                <a:solidFill>
                  <a:schemeClr val="dk1"/>
                </a:solidFill>
                <a:latin typeface="Calibri"/>
                <a:ea typeface="Calibri"/>
                <a:cs typeface="Calibri"/>
                <a:sym typeface="Calibri"/>
              </a:rPr>
              <a:t>Always consider psychotherapy as an alternative to psychoactive therapeutics</a:t>
            </a:r>
            <a:endParaRPr sz="1600">
              <a:solidFill>
                <a:schemeClr val="dk1"/>
              </a:solidFill>
              <a:latin typeface="Calibri"/>
              <a:ea typeface="Calibri"/>
              <a:cs typeface="Calibri"/>
              <a:sym typeface="Calibri"/>
            </a:endParaRPr>
          </a:p>
          <a:p>
            <a:pPr marL="457200" lvl="0" indent="0" algn="l" rtl="0">
              <a:lnSpc>
                <a:spcPct val="100000"/>
              </a:lnSpc>
              <a:spcBef>
                <a:spcPts val="800"/>
              </a:spcBef>
              <a:spcAft>
                <a:spcPts val="0"/>
              </a:spcAft>
              <a:buNone/>
            </a:pPr>
            <a:endParaRPr sz="1600">
              <a:solidFill>
                <a:schemeClr val="dk1"/>
              </a:solidFill>
              <a:latin typeface="Calibri"/>
              <a:ea typeface="Calibri"/>
              <a:cs typeface="Calibri"/>
              <a:sym typeface="Calibri"/>
            </a:endParaRPr>
          </a:p>
          <a:p>
            <a:pPr marL="457200" lvl="0" indent="-330200" algn="l" rtl="0">
              <a:lnSpc>
                <a:spcPct val="100000"/>
              </a:lnSpc>
              <a:spcBef>
                <a:spcPts val="800"/>
              </a:spcBef>
              <a:spcAft>
                <a:spcPts val="0"/>
              </a:spcAft>
              <a:buClr>
                <a:schemeClr val="dk1"/>
              </a:buClr>
              <a:buSzPts val="1600"/>
              <a:buFont typeface="Calibri"/>
              <a:buChar char="●"/>
            </a:pPr>
            <a:r>
              <a:rPr lang="nl" sz="1600">
                <a:solidFill>
                  <a:schemeClr val="dk1"/>
                </a:solidFill>
                <a:latin typeface="Calibri"/>
                <a:ea typeface="Calibri"/>
                <a:cs typeface="Calibri"/>
                <a:sym typeface="Calibri"/>
              </a:rPr>
              <a:t>Adjust doses of psychoactive therapeutics during a heat wave</a:t>
            </a:r>
            <a:endParaRPr sz="1600">
              <a:solidFill>
                <a:schemeClr val="dk1"/>
              </a:solidFill>
              <a:latin typeface="Calibri"/>
              <a:ea typeface="Calibri"/>
              <a:cs typeface="Calibri"/>
              <a:sym typeface="Calibri"/>
            </a:endParaRPr>
          </a:p>
          <a:p>
            <a:pPr marL="914400" lvl="1" indent="-330200" algn="l" rtl="0">
              <a:lnSpc>
                <a:spcPct val="100000"/>
              </a:lnSpc>
              <a:spcBef>
                <a:spcPts val="0"/>
              </a:spcBef>
              <a:spcAft>
                <a:spcPts val="0"/>
              </a:spcAft>
              <a:buClr>
                <a:schemeClr val="dk1"/>
              </a:buClr>
              <a:buSzPts val="1600"/>
              <a:buFont typeface="Calibri"/>
              <a:buChar char="○"/>
            </a:pPr>
            <a:r>
              <a:rPr lang="nl" sz="1600">
                <a:solidFill>
                  <a:schemeClr val="dk1"/>
                </a:solidFill>
                <a:latin typeface="Calibri"/>
                <a:ea typeface="Calibri"/>
                <a:cs typeface="Calibri"/>
                <a:sym typeface="Calibri"/>
              </a:rPr>
              <a:t>SSRIs: excessive sweating, risk of hyponatremia</a:t>
            </a:r>
            <a:endParaRPr sz="1600">
              <a:solidFill>
                <a:schemeClr val="dk1"/>
              </a:solidFill>
              <a:latin typeface="Calibri"/>
              <a:ea typeface="Calibri"/>
              <a:cs typeface="Calibri"/>
              <a:sym typeface="Calibri"/>
            </a:endParaRPr>
          </a:p>
          <a:p>
            <a:pPr marL="914400" lvl="1" indent="-330200" algn="l" rtl="0">
              <a:lnSpc>
                <a:spcPct val="100000"/>
              </a:lnSpc>
              <a:spcBef>
                <a:spcPts val="0"/>
              </a:spcBef>
              <a:spcAft>
                <a:spcPts val="0"/>
              </a:spcAft>
              <a:buClr>
                <a:schemeClr val="dk1"/>
              </a:buClr>
              <a:buSzPts val="1600"/>
              <a:buFont typeface="Calibri"/>
              <a:buChar char="○"/>
            </a:pPr>
            <a:r>
              <a:rPr lang="nl" sz="1600">
                <a:solidFill>
                  <a:schemeClr val="dk1"/>
                </a:solidFill>
                <a:latin typeface="Calibri"/>
                <a:ea typeface="Calibri"/>
                <a:cs typeface="Calibri"/>
                <a:sym typeface="Calibri"/>
              </a:rPr>
              <a:t>Antipsychotics: decreased ability to sweat</a:t>
            </a:r>
            <a:endParaRPr sz="1600">
              <a:solidFill>
                <a:schemeClr val="dk1"/>
              </a:solidFill>
              <a:latin typeface="Calibri"/>
              <a:ea typeface="Calibri"/>
              <a:cs typeface="Calibri"/>
              <a:sym typeface="Calibri"/>
            </a:endParaRPr>
          </a:p>
        </p:txBody>
      </p:sp>
      <p:graphicFrame>
        <p:nvGraphicFramePr>
          <p:cNvPr id="60" name="Google Shape;60;p13"/>
          <p:cNvGraphicFramePr/>
          <p:nvPr/>
        </p:nvGraphicFramePr>
        <p:xfrm>
          <a:off x="4595400" y="1498375"/>
          <a:ext cx="4370100" cy="3677830"/>
        </p:xfrm>
        <a:graphic>
          <a:graphicData uri="http://schemas.openxmlformats.org/drawingml/2006/table">
            <a:tbl>
              <a:tblPr>
                <a:noFill/>
                <a:tableStyleId>{3021AA9C-E882-48D3-93F5-0FFDB1CBADD2}</a:tableStyleId>
              </a:tblPr>
              <a:tblGrid>
                <a:gridCol w="1928650">
                  <a:extLst>
                    <a:ext uri="{9D8B030D-6E8A-4147-A177-3AD203B41FA5}">
                      <a16:colId xmlns:a16="http://schemas.microsoft.com/office/drawing/2014/main" val="20000"/>
                    </a:ext>
                  </a:extLst>
                </a:gridCol>
                <a:gridCol w="2441450">
                  <a:extLst>
                    <a:ext uri="{9D8B030D-6E8A-4147-A177-3AD203B41FA5}">
                      <a16:colId xmlns:a16="http://schemas.microsoft.com/office/drawing/2014/main" val="20001"/>
                    </a:ext>
                  </a:extLst>
                </a:gridCol>
              </a:tblGrid>
              <a:tr h="362400">
                <a:tc>
                  <a:txBody>
                    <a:bodyPr/>
                    <a:lstStyle/>
                    <a:p>
                      <a:pPr marL="0" lvl="0" indent="0" algn="l" rtl="0">
                        <a:spcBef>
                          <a:spcPts val="0"/>
                        </a:spcBef>
                        <a:spcAft>
                          <a:spcPts val="0"/>
                        </a:spcAft>
                        <a:buNone/>
                      </a:pPr>
                      <a:r>
                        <a:rPr lang="nl" b="1">
                          <a:latin typeface="Calibri"/>
                          <a:ea typeface="Calibri"/>
                          <a:cs typeface="Calibri"/>
                          <a:sym typeface="Calibri"/>
                        </a:rPr>
                        <a:t>Climate change</a:t>
                      </a:r>
                      <a:endParaRPr b="1">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b="1">
                          <a:latin typeface="Calibri"/>
                          <a:ea typeface="Calibri"/>
                          <a:cs typeface="Calibri"/>
                          <a:sym typeface="Calibri"/>
                        </a:rPr>
                        <a:t>Associated mental disorders </a:t>
                      </a:r>
                      <a:endParaRPr b="1">
                        <a:latin typeface="Calibri"/>
                        <a:ea typeface="Calibri"/>
                        <a:cs typeface="Calibri"/>
                        <a:sym typeface="Calibri"/>
                      </a:endParaRPr>
                    </a:p>
                  </a:txBody>
                  <a:tcPr marL="91425" marR="91425" marT="91425" marB="91425"/>
                </a:tc>
                <a:extLst>
                  <a:ext uri="{0D108BD9-81ED-4DB2-BD59-A6C34878D82A}">
                    <a16:rowId xmlns:a16="http://schemas.microsoft.com/office/drawing/2014/main" val="10000"/>
                  </a:ext>
                </a:extLst>
              </a:tr>
              <a:tr h="549200">
                <a:tc>
                  <a:txBody>
                    <a:bodyPr/>
                    <a:lstStyle/>
                    <a:p>
                      <a:pPr marL="0" lvl="0" indent="0" algn="l" rtl="0">
                        <a:spcBef>
                          <a:spcPts val="0"/>
                        </a:spcBef>
                        <a:spcAft>
                          <a:spcPts val="0"/>
                        </a:spcAft>
                        <a:buNone/>
                      </a:pPr>
                      <a:r>
                        <a:rPr lang="nl">
                          <a:latin typeface="Calibri"/>
                          <a:ea typeface="Calibri"/>
                          <a:cs typeface="Calibri"/>
                          <a:sym typeface="Calibri"/>
                        </a:rPr>
                        <a:t>Extreme weather events, natural disasters</a:t>
                      </a:r>
                      <a:endParaRPr>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a:latin typeface="Calibri"/>
                          <a:ea typeface="Calibri"/>
                          <a:cs typeface="Calibri"/>
                          <a:sym typeface="Calibri"/>
                        </a:rPr>
                        <a:t>PTSD, depression</a:t>
                      </a:r>
                      <a:endParaRPr>
                        <a:latin typeface="Calibri"/>
                        <a:ea typeface="Calibri"/>
                        <a:cs typeface="Calibri"/>
                        <a:sym typeface="Calibri"/>
                      </a:endParaRPr>
                    </a:p>
                  </a:txBody>
                  <a:tcPr marL="91425" marR="91425" marT="91425" marB="91425"/>
                </a:tc>
                <a:extLst>
                  <a:ext uri="{0D108BD9-81ED-4DB2-BD59-A6C34878D82A}">
                    <a16:rowId xmlns:a16="http://schemas.microsoft.com/office/drawing/2014/main" val="10001"/>
                  </a:ext>
                </a:extLst>
              </a:tr>
              <a:tr h="824375">
                <a:tc>
                  <a:txBody>
                    <a:bodyPr/>
                    <a:lstStyle/>
                    <a:p>
                      <a:pPr marL="0" lvl="0" indent="0" algn="l" rtl="0">
                        <a:spcBef>
                          <a:spcPts val="0"/>
                        </a:spcBef>
                        <a:spcAft>
                          <a:spcPts val="0"/>
                        </a:spcAft>
                        <a:buNone/>
                      </a:pPr>
                      <a:r>
                        <a:rPr lang="nl">
                          <a:latin typeface="Calibri"/>
                          <a:ea typeface="Calibri"/>
                          <a:cs typeface="Calibri"/>
                          <a:sym typeface="Calibri"/>
                        </a:rPr>
                        <a:t>Higher  temperatures, heat waves</a:t>
                      </a:r>
                      <a:endParaRPr>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a:latin typeface="Calibri"/>
                          <a:ea typeface="Calibri"/>
                          <a:cs typeface="Calibri"/>
                          <a:sym typeface="Calibri"/>
                        </a:rPr>
                        <a:t>Agressive behaviour, depression, sleep disorders, suicide, hospitalizations</a:t>
                      </a:r>
                      <a:endParaRPr>
                        <a:latin typeface="Calibri"/>
                        <a:ea typeface="Calibri"/>
                        <a:cs typeface="Calibri"/>
                        <a:sym typeface="Calibri"/>
                      </a:endParaRPr>
                    </a:p>
                  </a:txBody>
                  <a:tcPr marL="91425" marR="91425" marT="91425" marB="91425"/>
                </a:tc>
                <a:extLst>
                  <a:ext uri="{0D108BD9-81ED-4DB2-BD59-A6C34878D82A}">
                    <a16:rowId xmlns:a16="http://schemas.microsoft.com/office/drawing/2014/main" val="10002"/>
                  </a:ext>
                </a:extLst>
              </a:tr>
              <a:tr h="535850">
                <a:tc>
                  <a:txBody>
                    <a:bodyPr/>
                    <a:lstStyle/>
                    <a:p>
                      <a:pPr marL="0" lvl="0" indent="0" algn="l" rtl="0">
                        <a:spcBef>
                          <a:spcPts val="0"/>
                        </a:spcBef>
                        <a:spcAft>
                          <a:spcPts val="0"/>
                        </a:spcAft>
                        <a:buNone/>
                      </a:pPr>
                      <a:r>
                        <a:rPr lang="nl">
                          <a:latin typeface="Calibri"/>
                          <a:ea typeface="Calibri"/>
                          <a:cs typeface="Calibri"/>
                          <a:sym typeface="Calibri"/>
                        </a:rPr>
                        <a:t>Draught</a:t>
                      </a:r>
                      <a:endParaRPr>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a:latin typeface="Calibri"/>
                          <a:ea typeface="Calibri"/>
                          <a:cs typeface="Calibri"/>
                          <a:sym typeface="Calibri"/>
                        </a:rPr>
                        <a:t>Distress</a:t>
                      </a:r>
                      <a:r>
                        <a:rPr lang="nl" i="1">
                          <a:latin typeface="Calibri"/>
                          <a:ea typeface="Calibri"/>
                          <a:cs typeface="Calibri"/>
                          <a:sym typeface="Calibri"/>
                        </a:rPr>
                        <a:t> </a:t>
                      </a:r>
                      <a:r>
                        <a:rPr lang="nl">
                          <a:latin typeface="Calibri"/>
                          <a:ea typeface="Calibri"/>
                          <a:cs typeface="Calibri"/>
                          <a:sym typeface="Calibri"/>
                        </a:rPr>
                        <a:t>(mostly in rural populations)</a:t>
                      </a:r>
                      <a:endParaRPr>
                        <a:latin typeface="Calibri"/>
                        <a:ea typeface="Calibri"/>
                        <a:cs typeface="Calibri"/>
                        <a:sym typeface="Calibri"/>
                      </a:endParaRPr>
                    </a:p>
                  </a:txBody>
                  <a:tcPr marL="91425" marR="91425" marT="91425" marB="91425"/>
                </a:tc>
                <a:extLst>
                  <a:ext uri="{0D108BD9-81ED-4DB2-BD59-A6C34878D82A}">
                    <a16:rowId xmlns:a16="http://schemas.microsoft.com/office/drawing/2014/main" val="10003"/>
                  </a:ext>
                </a:extLst>
              </a:tr>
              <a:tr h="415175">
                <a:tc>
                  <a:txBody>
                    <a:bodyPr/>
                    <a:lstStyle/>
                    <a:p>
                      <a:pPr marL="0" lvl="0" indent="0" algn="l" rtl="0">
                        <a:spcBef>
                          <a:spcPts val="0"/>
                        </a:spcBef>
                        <a:spcAft>
                          <a:spcPts val="0"/>
                        </a:spcAft>
                        <a:buNone/>
                      </a:pPr>
                      <a:r>
                        <a:rPr lang="nl">
                          <a:latin typeface="Calibri"/>
                          <a:ea typeface="Calibri"/>
                          <a:cs typeface="Calibri"/>
                          <a:sym typeface="Calibri"/>
                        </a:rPr>
                        <a:t>Water/food shortage</a:t>
                      </a:r>
                      <a:endParaRPr>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a:latin typeface="Calibri"/>
                          <a:ea typeface="Calibri"/>
                          <a:cs typeface="Calibri"/>
                          <a:sym typeface="Calibri"/>
                        </a:rPr>
                        <a:t>Anxiety, depression, suicidality</a:t>
                      </a:r>
                      <a:endParaRPr>
                        <a:latin typeface="Calibri"/>
                        <a:ea typeface="Calibri"/>
                        <a:cs typeface="Calibri"/>
                        <a:sym typeface="Calibri"/>
                      </a:endParaRPr>
                    </a:p>
                  </a:txBody>
                  <a:tcPr marL="91425" marR="91425" marT="91425" marB="91425"/>
                </a:tc>
                <a:extLst>
                  <a:ext uri="{0D108BD9-81ED-4DB2-BD59-A6C34878D82A}">
                    <a16:rowId xmlns:a16="http://schemas.microsoft.com/office/drawing/2014/main" val="10004"/>
                  </a:ext>
                </a:extLst>
              </a:tr>
              <a:tr h="534125">
                <a:tc>
                  <a:txBody>
                    <a:bodyPr/>
                    <a:lstStyle/>
                    <a:p>
                      <a:pPr marL="0" lvl="0" indent="0" algn="l" rtl="0">
                        <a:spcBef>
                          <a:spcPts val="0"/>
                        </a:spcBef>
                        <a:spcAft>
                          <a:spcPts val="0"/>
                        </a:spcAft>
                        <a:buNone/>
                      </a:pPr>
                      <a:r>
                        <a:rPr lang="nl">
                          <a:latin typeface="Calibri"/>
                          <a:ea typeface="Calibri"/>
                          <a:cs typeface="Calibri"/>
                          <a:sym typeface="Calibri"/>
                        </a:rPr>
                        <a:t>Air pollution</a:t>
                      </a:r>
                      <a:endParaRPr>
                        <a:latin typeface="Calibri"/>
                        <a:ea typeface="Calibri"/>
                        <a:cs typeface="Calibri"/>
                        <a:sym typeface="Calibri"/>
                      </a:endParaRPr>
                    </a:p>
                  </a:txBody>
                  <a:tcPr marL="91425" marR="91425" marT="91425" marB="91425"/>
                </a:tc>
                <a:tc>
                  <a:txBody>
                    <a:bodyPr/>
                    <a:lstStyle/>
                    <a:p>
                      <a:pPr marL="0" lvl="0" indent="0" algn="l" rtl="0">
                        <a:spcBef>
                          <a:spcPts val="0"/>
                        </a:spcBef>
                        <a:spcAft>
                          <a:spcPts val="0"/>
                        </a:spcAft>
                        <a:buNone/>
                      </a:pPr>
                      <a:r>
                        <a:rPr lang="nl">
                          <a:latin typeface="Calibri"/>
                          <a:ea typeface="Calibri"/>
                          <a:cs typeface="Calibri"/>
                          <a:sym typeface="Calibri"/>
                        </a:rPr>
                        <a:t>Depression, suicide, cognitive decline</a:t>
                      </a:r>
                      <a:endParaRPr>
                        <a:latin typeface="Calibri"/>
                        <a:ea typeface="Calibri"/>
                        <a:cs typeface="Calibri"/>
                        <a:sym typeface="Calibri"/>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3EFFE"/>
        </a:solidFill>
        <a:effectLst/>
      </p:bgPr>
    </p:bg>
    <p:spTree>
      <p:nvGrpSpPr>
        <p:cNvPr id="1" name="Shape 64"/>
        <p:cNvGrpSpPr/>
        <p:nvPr/>
      </p:nvGrpSpPr>
      <p:grpSpPr>
        <a:xfrm>
          <a:off x="0" y="0"/>
          <a:ext cx="0" cy="0"/>
          <a:chOff x="0" y="0"/>
          <a:chExt cx="0" cy="0"/>
        </a:xfrm>
      </p:grpSpPr>
      <p:pic>
        <p:nvPicPr>
          <p:cNvPr id="65" name="Google Shape;65;p14" descr="https://co2assistent.nl/css/co2assistent-logo.png"/>
          <p:cNvPicPr preferRelativeResize="0"/>
          <p:nvPr/>
        </p:nvPicPr>
        <p:blipFill rotWithShape="1">
          <a:blip r:embed="rId3">
            <a:alphaModFix/>
          </a:blip>
          <a:srcRect/>
          <a:stretch/>
        </p:blipFill>
        <p:spPr>
          <a:xfrm>
            <a:off x="235784" y="146939"/>
            <a:ext cx="1224809" cy="993998"/>
          </a:xfrm>
          <a:prstGeom prst="rect">
            <a:avLst/>
          </a:prstGeom>
          <a:noFill/>
          <a:ln>
            <a:noFill/>
          </a:ln>
        </p:spPr>
      </p:pic>
      <p:sp>
        <p:nvSpPr>
          <p:cNvPr id="66" name="Google Shape;66;p14"/>
          <p:cNvSpPr txBox="1"/>
          <p:nvPr/>
        </p:nvSpPr>
        <p:spPr>
          <a:xfrm>
            <a:off x="1581587" y="282685"/>
            <a:ext cx="7604700" cy="715800"/>
          </a:xfrm>
          <a:prstGeom prst="rect">
            <a:avLst/>
          </a:prstGeom>
          <a:noFill/>
          <a:ln>
            <a:noFill/>
          </a:ln>
        </p:spPr>
        <p:txBody>
          <a:bodyPr spcFirstLastPara="1" wrap="square" lIns="68575" tIns="34275" rIns="68575" bIns="34275" anchor="t" anchorCtr="0">
            <a:spAutoFit/>
          </a:bodyPr>
          <a:lstStyle/>
          <a:p>
            <a:pPr marL="0" lvl="0" indent="0" algn="l" rtl="0">
              <a:spcBef>
                <a:spcPts val="0"/>
              </a:spcBef>
              <a:spcAft>
                <a:spcPts val="0"/>
              </a:spcAft>
              <a:buClr>
                <a:schemeClr val="dk1"/>
              </a:buClr>
              <a:buSzPts val="2400"/>
              <a:buFont typeface="Arial"/>
              <a:buNone/>
            </a:pPr>
            <a:r>
              <a:rPr lang="nl" sz="2400" b="1">
                <a:solidFill>
                  <a:srgbClr val="25BE74"/>
                </a:solidFill>
                <a:latin typeface="Calibri"/>
                <a:ea typeface="Calibri"/>
                <a:cs typeface="Calibri"/>
                <a:sym typeface="Calibri"/>
              </a:rPr>
              <a:t>FarmaCO</a:t>
            </a:r>
            <a:r>
              <a:rPr lang="nl" sz="2400" b="1" baseline="-25000">
                <a:solidFill>
                  <a:srgbClr val="25BE74"/>
                </a:solidFill>
                <a:latin typeface="Calibri"/>
                <a:ea typeface="Calibri"/>
                <a:cs typeface="Calibri"/>
                <a:sym typeface="Calibri"/>
              </a:rPr>
              <a:t>2</a:t>
            </a:r>
            <a:r>
              <a:rPr lang="nl" sz="2400" b="1">
                <a:solidFill>
                  <a:srgbClr val="25BE74"/>
                </a:solidFill>
                <a:latin typeface="Calibri"/>
                <a:ea typeface="Calibri"/>
                <a:cs typeface="Calibri"/>
                <a:sym typeface="Calibri"/>
              </a:rPr>
              <a:t>therapy (CO</a:t>
            </a:r>
            <a:r>
              <a:rPr lang="nl" sz="2400" b="1" baseline="-25000">
                <a:solidFill>
                  <a:srgbClr val="25BE74"/>
                </a:solidFill>
                <a:latin typeface="Calibri"/>
                <a:ea typeface="Calibri"/>
                <a:cs typeface="Calibri"/>
                <a:sym typeface="Calibri"/>
              </a:rPr>
              <a:t>2</a:t>
            </a:r>
            <a:r>
              <a:rPr lang="nl" sz="2400" b="1">
                <a:solidFill>
                  <a:srgbClr val="25BE74"/>
                </a:solidFill>
                <a:latin typeface="Calibri"/>
                <a:ea typeface="Calibri"/>
                <a:cs typeface="Calibri"/>
                <a:sym typeface="Calibri"/>
              </a:rPr>
              <a:t>-assistant)</a:t>
            </a:r>
            <a:endParaRPr sz="1100">
              <a:solidFill>
                <a:schemeClr val="dk1"/>
              </a:solidFill>
            </a:endParaRPr>
          </a:p>
          <a:p>
            <a:pPr marL="0" lvl="0" indent="0" algn="l" rtl="0">
              <a:spcBef>
                <a:spcPts val="0"/>
              </a:spcBef>
              <a:spcAft>
                <a:spcPts val="0"/>
              </a:spcAft>
              <a:buClr>
                <a:schemeClr val="dk1"/>
              </a:buClr>
              <a:buSzPts val="1800"/>
              <a:buFont typeface="Arial"/>
              <a:buNone/>
            </a:pPr>
            <a:r>
              <a:rPr lang="nl" sz="1800" b="1">
                <a:solidFill>
                  <a:srgbClr val="25BE74"/>
                </a:solidFill>
                <a:latin typeface="Calibri"/>
                <a:ea typeface="Calibri"/>
                <a:cs typeface="Calibri"/>
                <a:sym typeface="Calibri"/>
              </a:rPr>
              <a:t>Planetary Health and </a:t>
            </a:r>
            <a:r>
              <a:rPr lang="nl" sz="1800" b="1" u="sng">
                <a:solidFill>
                  <a:srgbClr val="25BE74"/>
                </a:solidFill>
                <a:latin typeface="Calibri"/>
                <a:ea typeface="Calibri"/>
                <a:cs typeface="Calibri"/>
                <a:sym typeface="Calibri"/>
              </a:rPr>
              <a:t>psychiatry</a:t>
            </a:r>
            <a:endParaRPr sz="2400" b="1">
              <a:solidFill>
                <a:srgbClr val="25BE74"/>
              </a:solidFill>
              <a:latin typeface="Calibri"/>
              <a:ea typeface="Calibri"/>
              <a:cs typeface="Calibri"/>
              <a:sym typeface="Calibri"/>
            </a:endParaRPr>
          </a:p>
        </p:txBody>
      </p:sp>
      <p:sp>
        <p:nvSpPr>
          <p:cNvPr id="67" name="Google Shape;67;p14"/>
          <p:cNvSpPr txBox="1"/>
          <p:nvPr/>
        </p:nvSpPr>
        <p:spPr>
          <a:xfrm>
            <a:off x="705068" y="1106312"/>
            <a:ext cx="8315400" cy="3462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nl" sz="1800" b="1">
                <a:solidFill>
                  <a:schemeClr val="dk1"/>
                </a:solidFill>
                <a:latin typeface="Calibri"/>
                <a:ea typeface="Calibri"/>
                <a:cs typeface="Calibri"/>
                <a:sym typeface="Calibri"/>
              </a:rPr>
              <a:t>Ecotoxicological effects of antidepressants  </a:t>
            </a:r>
            <a:endParaRPr sz="1800" b="1" i="0" u="none" strike="noStrike" cap="none">
              <a:solidFill>
                <a:schemeClr val="dk1"/>
              </a:solidFill>
              <a:latin typeface="Calibri"/>
              <a:ea typeface="Calibri"/>
              <a:cs typeface="Calibri"/>
              <a:sym typeface="Calibri"/>
            </a:endParaRPr>
          </a:p>
        </p:txBody>
      </p:sp>
      <p:cxnSp>
        <p:nvCxnSpPr>
          <p:cNvPr id="68" name="Google Shape;68;p14"/>
          <p:cNvCxnSpPr/>
          <p:nvPr/>
        </p:nvCxnSpPr>
        <p:spPr>
          <a:xfrm flipH="1">
            <a:off x="577855" y="1383311"/>
            <a:ext cx="7758900" cy="32700"/>
          </a:xfrm>
          <a:prstGeom prst="straightConnector1">
            <a:avLst/>
          </a:prstGeom>
          <a:noFill/>
          <a:ln w="19050" cap="flat" cmpd="sng">
            <a:solidFill>
              <a:srgbClr val="25BE74"/>
            </a:solidFill>
            <a:prstDash val="solid"/>
            <a:miter lim="800000"/>
            <a:headEnd type="none" w="sm" len="sm"/>
            <a:tailEnd type="none" w="sm" len="sm"/>
          </a:ln>
        </p:spPr>
      </p:cxnSp>
      <p:sp>
        <p:nvSpPr>
          <p:cNvPr id="69" name="Google Shape;69;p14"/>
          <p:cNvSpPr txBox="1"/>
          <p:nvPr/>
        </p:nvSpPr>
        <p:spPr>
          <a:xfrm>
            <a:off x="102296" y="3171563"/>
            <a:ext cx="8939400" cy="338700"/>
          </a:xfrm>
          <a:prstGeom prst="rect">
            <a:avLst/>
          </a:prstGeom>
          <a:noFill/>
          <a:ln>
            <a:noFill/>
          </a:ln>
        </p:spPr>
        <p:txBody>
          <a:bodyPr spcFirstLastPara="1" wrap="square" lIns="68575" tIns="68575" rIns="68575" bIns="68575" anchor="t" anchorCtr="0">
            <a:spAutoFit/>
          </a:bodyPr>
          <a:lstStyle/>
          <a:p>
            <a:pPr marL="0" lvl="0" indent="0" algn="l" rtl="0">
              <a:spcBef>
                <a:spcPts val="0"/>
              </a:spcBef>
              <a:spcAft>
                <a:spcPts val="800"/>
              </a:spcAft>
              <a:buNone/>
            </a:pPr>
            <a:endParaRPr sz="1300">
              <a:latin typeface="Calibri"/>
              <a:ea typeface="Calibri"/>
              <a:cs typeface="Calibri"/>
              <a:sym typeface="Calibri"/>
            </a:endParaRPr>
          </a:p>
        </p:txBody>
      </p:sp>
      <p:pic>
        <p:nvPicPr>
          <p:cNvPr id="70" name="Google Shape;70;p14"/>
          <p:cNvPicPr preferRelativeResize="0"/>
          <p:nvPr/>
        </p:nvPicPr>
        <p:blipFill>
          <a:blip r:embed="rId4">
            <a:alphaModFix/>
          </a:blip>
          <a:stretch>
            <a:fillRect/>
          </a:stretch>
        </p:blipFill>
        <p:spPr>
          <a:xfrm>
            <a:off x="240590" y="1534862"/>
            <a:ext cx="5631160" cy="3351025"/>
          </a:xfrm>
          <a:prstGeom prst="rect">
            <a:avLst/>
          </a:prstGeom>
          <a:noFill/>
          <a:ln>
            <a:noFill/>
          </a:ln>
        </p:spPr>
      </p:pic>
      <p:sp>
        <p:nvSpPr>
          <p:cNvPr id="71" name="Google Shape;71;p14"/>
          <p:cNvSpPr txBox="1"/>
          <p:nvPr/>
        </p:nvSpPr>
        <p:spPr>
          <a:xfrm>
            <a:off x="5864400" y="1383300"/>
            <a:ext cx="32796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nl" sz="1800" b="1">
                <a:latin typeface="Calibri"/>
                <a:ea typeface="Calibri"/>
                <a:cs typeface="Calibri"/>
                <a:sym typeface="Calibri"/>
              </a:rPr>
              <a:t>Effects of SSRI's on aquatic animals:</a:t>
            </a:r>
            <a:endParaRPr sz="1800">
              <a:latin typeface="Calibri"/>
              <a:ea typeface="Calibri"/>
              <a:cs typeface="Calibri"/>
              <a:sym typeface="Calibri"/>
            </a:endParaRPr>
          </a:p>
          <a:p>
            <a:pPr marL="457200" lvl="0" indent="-342900" algn="l" rtl="0">
              <a:spcBef>
                <a:spcPts val="0"/>
              </a:spcBef>
              <a:spcAft>
                <a:spcPts val="0"/>
              </a:spcAft>
              <a:buSzPts val="1800"/>
              <a:buFont typeface="Calibri"/>
              <a:buChar char="-"/>
            </a:pPr>
            <a:r>
              <a:rPr lang="nl" sz="1800">
                <a:latin typeface="Calibri"/>
                <a:ea typeface="Calibri"/>
                <a:cs typeface="Calibri"/>
                <a:sym typeface="Calibri"/>
              </a:rPr>
              <a:t>Disturbed growth of algae</a:t>
            </a:r>
            <a:endParaRPr sz="1800">
              <a:latin typeface="Calibri"/>
              <a:ea typeface="Calibri"/>
              <a:cs typeface="Calibri"/>
              <a:sym typeface="Calibri"/>
            </a:endParaRPr>
          </a:p>
          <a:p>
            <a:pPr marL="457200" lvl="0" indent="-342900" algn="l" rtl="0">
              <a:spcBef>
                <a:spcPts val="0"/>
              </a:spcBef>
              <a:spcAft>
                <a:spcPts val="0"/>
              </a:spcAft>
              <a:buSzPts val="1800"/>
              <a:buFont typeface="Calibri"/>
              <a:buChar char="-"/>
            </a:pPr>
            <a:r>
              <a:rPr lang="nl" sz="1800">
                <a:latin typeface="Calibri"/>
                <a:ea typeface="Calibri"/>
                <a:cs typeface="Calibri"/>
                <a:sym typeface="Calibri"/>
              </a:rPr>
              <a:t>Distrurbed behaviour, reproduction and development in fish </a:t>
            </a:r>
            <a:endParaRPr sz="1800">
              <a:latin typeface="Calibri"/>
              <a:ea typeface="Calibri"/>
              <a:cs typeface="Calibri"/>
              <a:sym typeface="Calibri"/>
            </a:endParaRPr>
          </a:p>
          <a:p>
            <a:pPr marL="457200" lvl="0" indent="-342900" algn="l" rtl="0">
              <a:spcBef>
                <a:spcPts val="0"/>
              </a:spcBef>
              <a:spcAft>
                <a:spcPts val="0"/>
              </a:spcAft>
              <a:buSzPts val="1800"/>
              <a:buFont typeface="Calibri"/>
              <a:buChar char="-"/>
            </a:pPr>
            <a:r>
              <a:rPr lang="nl" sz="1800">
                <a:latin typeface="Calibri"/>
                <a:ea typeface="Calibri"/>
                <a:cs typeface="Calibri"/>
                <a:sym typeface="Calibri"/>
              </a:rPr>
              <a:t>Effects visible at &gt;73ng/L</a:t>
            </a:r>
            <a:endParaRPr sz="1800">
              <a:latin typeface="Calibri"/>
              <a:ea typeface="Calibri"/>
              <a:cs typeface="Calibri"/>
              <a:sym typeface="Calibri"/>
            </a:endParaRPr>
          </a:p>
        </p:txBody>
      </p:sp>
      <p:sp>
        <p:nvSpPr>
          <p:cNvPr id="72" name="Google Shape;72;p14"/>
          <p:cNvSpPr txBox="1"/>
          <p:nvPr/>
        </p:nvSpPr>
        <p:spPr>
          <a:xfrm>
            <a:off x="183375" y="4826100"/>
            <a:ext cx="5745600" cy="35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nl" sz="1100" i="1">
                <a:solidFill>
                  <a:schemeClr val="dk2"/>
                </a:solidFill>
                <a:latin typeface="Calibri"/>
                <a:ea typeface="Calibri"/>
                <a:cs typeface="Calibri"/>
                <a:sym typeface="Calibri"/>
              </a:rPr>
              <a:t>Gould et al. Envir Sci Tech, 2021.</a:t>
            </a:r>
            <a:endParaRPr sz="1100" i="1">
              <a:solidFill>
                <a:schemeClr val="dk2"/>
              </a:solidFill>
              <a:latin typeface="Calibri"/>
              <a:ea typeface="Calibri"/>
              <a:cs typeface="Calibri"/>
              <a:sym typeface="Calibri"/>
            </a:endParaRPr>
          </a:p>
        </p:txBody>
      </p:sp>
      <p:sp>
        <p:nvSpPr>
          <p:cNvPr id="73" name="Google Shape;73;p14"/>
          <p:cNvSpPr txBox="1"/>
          <p:nvPr/>
        </p:nvSpPr>
        <p:spPr>
          <a:xfrm>
            <a:off x="5928975" y="3635000"/>
            <a:ext cx="3215100" cy="1569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nl" sz="1800" b="1">
                <a:latin typeface="Calibri"/>
                <a:ea typeface="Calibri"/>
                <a:cs typeface="Calibri"/>
                <a:sym typeface="Calibri"/>
              </a:rPr>
              <a:t>Effects of SSRI's on humans</a:t>
            </a:r>
            <a:r>
              <a:rPr lang="nl" b="1"/>
              <a:t>: </a:t>
            </a:r>
            <a:endParaRPr b="1"/>
          </a:p>
          <a:p>
            <a:pPr marL="457200" lvl="0" indent="-342900" algn="l" rtl="0">
              <a:spcBef>
                <a:spcPts val="0"/>
              </a:spcBef>
              <a:spcAft>
                <a:spcPts val="0"/>
              </a:spcAft>
              <a:buSzPts val="1800"/>
              <a:buFont typeface="Calibri"/>
              <a:buChar char="-"/>
            </a:pPr>
            <a:r>
              <a:rPr lang="nl" sz="1800">
                <a:latin typeface="Calibri"/>
                <a:ea typeface="Calibri"/>
                <a:cs typeface="Calibri"/>
                <a:sym typeface="Calibri"/>
              </a:rPr>
              <a:t>Unknown, yet low concentrations are measured in drinking water and in fish we eat</a:t>
            </a:r>
            <a:endParaRPr sz="1800">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1565</Words>
  <Application>Microsoft Office PowerPoint</Application>
  <PresentationFormat>Diavoorstelling (16:9)</PresentationFormat>
  <Paragraphs>55</Paragraphs>
  <Slides>2</Slides>
  <Notes>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vt:i4>
      </vt:variant>
    </vt:vector>
  </HeadingPairs>
  <TitlesOfParts>
    <vt:vector size="5" baseType="lpstr">
      <vt:lpstr>Arial</vt:lpstr>
      <vt:lpstr>Calibri</vt:lpstr>
      <vt:lpstr>Simple Light</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Piët, J.D. (Joost)</dc:creator>
  <cp:lastModifiedBy>Piët, J.D. (Joost)</cp:lastModifiedBy>
  <cp:revision>1</cp:revision>
  <dcterms:modified xsi:type="dcterms:W3CDTF">2023-05-30T08:50:59Z</dcterms:modified>
</cp:coreProperties>
</file>