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
  </p:notesMasterIdLst>
  <p:sldIdLst>
    <p:sldId id="256" r:id="rId2"/>
    <p:sldId id="257"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94" autoAdjust="0"/>
  </p:normalViewPr>
  <p:slideViewPr>
    <p:cSldViewPr snapToGrid="0">
      <p:cViewPr varScale="1">
        <p:scale>
          <a:sx n="121" d="100"/>
          <a:sy n="121" d="100"/>
        </p:scale>
        <p:origin x="1314"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oi.org/10.1186/s12886-021-01854-1"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doi-org.vu-nl.idm.oclc.org/10.1515/reveh-2022-0209"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09db364c8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b="1" dirty="0"/>
              <a:t>Neurology</a:t>
            </a:r>
            <a:endParaRPr b="1" dirty="0"/>
          </a:p>
          <a:p>
            <a:pPr marL="457200" lvl="0" indent="-298450" algn="l" rtl="0">
              <a:spcBef>
                <a:spcPts val="0"/>
              </a:spcBef>
              <a:spcAft>
                <a:spcPts val="0"/>
              </a:spcAft>
              <a:buSzPts val="1100"/>
              <a:buChar char="●"/>
            </a:pPr>
            <a:r>
              <a:rPr lang="nl" dirty="0"/>
              <a:t>Temperature rise: Up to 4% of the risk of cerebral infarction can be attributed to temperature fluctuations and general temperature rise. In headache syndromes, temperature fluctuations within 1 day lead to more complaints. Humidity and air pressure are also important in migraine.</a:t>
            </a:r>
            <a:endParaRPr dirty="0"/>
          </a:p>
          <a:p>
            <a:pPr marL="457200" lvl="0" indent="-298450" algn="l" rtl="0">
              <a:spcBef>
                <a:spcPts val="0"/>
              </a:spcBef>
              <a:spcAft>
                <a:spcPts val="0"/>
              </a:spcAft>
              <a:buSzPts val="1100"/>
              <a:buChar char="●"/>
            </a:pPr>
            <a:r>
              <a:rPr lang="nl" dirty="0"/>
              <a:t>Air pollution: especially nitrates (nitrogen dioxide) and particulate matter (particulate matter &lt;2.5mm). Air pollution is also associated with Parkinson's disease.</a:t>
            </a:r>
            <a:endParaRPr dirty="0"/>
          </a:p>
          <a:p>
            <a:pPr marL="0" lvl="0" indent="0" algn="l" rtl="0">
              <a:lnSpc>
                <a:spcPct val="115000"/>
              </a:lnSpc>
              <a:spcBef>
                <a:spcPts val="0"/>
              </a:spcBef>
              <a:spcAft>
                <a:spcPts val="0"/>
              </a:spcAft>
              <a:buClr>
                <a:schemeClr val="dk1"/>
              </a:buClr>
              <a:buSzPts val="1100"/>
              <a:buFont typeface="Arial"/>
              <a:buNone/>
            </a:pPr>
            <a:r>
              <a:rPr lang="nl" dirty="0"/>
              <a:t>It is still unknown what causes these observations (one of the hypotheses: higher temperature and pollution cause more disease of the smaller blood vessels, making them more susceptible to damage).</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nl" b="1" dirty="0"/>
              <a:t>Ophthalmology</a:t>
            </a:r>
            <a:endParaRPr b="1" dirty="0"/>
          </a:p>
          <a:p>
            <a:pPr marL="457200" lvl="0" indent="-298450" algn="l" rtl="0">
              <a:spcBef>
                <a:spcPts val="0"/>
              </a:spcBef>
              <a:spcAft>
                <a:spcPts val="0"/>
              </a:spcAft>
              <a:buSzPts val="1100"/>
              <a:buChar char="●"/>
            </a:pPr>
            <a:r>
              <a:rPr lang="nl" dirty="0"/>
              <a:t>Increase in temperature: more conjunctivitis (such as allergic as non-allergic, longer pollen season but also more spread of infections). With conjunctivitis, both sudden increases in temperature and humidity are also important.</a:t>
            </a:r>
            <a:endParaRPr dirty="0"/>
          </a:p>
          <a:p>
            <a:pPr marL="457200" lvl="0" indent="-298450" algn="l" rtl="0">
              <a:spcBef>
                <a:spcPts val="0"/>
              </a:spcBef>
              <a:spcAft>
                <a:spcPts val="0"/>
              </a:spcAft>
              <a:buSzPts val="1100"/>
              <a:buChar char="●"/>
            </a:pPr>
            <a:r>
              <a:rPr lang="nl" dirty="0"/>
              <a:t>Air pollution: Nitrogen dioxide and ozone are associated with increased incidence of conjunctivitis, especially in women and children</a:t>
            </a:r>
            <a:endParaRPr dirty="0"/>
          </a:p>
          <a:p>
            <a:pPr marL="457200" lvl="0" indent="-298450" algn="l" rtl="0">
              <a:spcBef>
                <a:spcPts val="0"/>
              </a:spcBef>
              <a:spcAft>
                <a:spcPts val="0"/>
              </a:spcAft>
              <a:buSzPts val="1100"/>
              <a:buChar char="●"/>
            </a:pPr>
            <a:r>
              <a:rPr lang="nl" dirty="0"/>
              <a:t>More UV light (due to reduced ozone layer): higher risk of cataract and macular degeneration due to oxidative stress (and therefore damage) and inflammation</a:t>
            </a:r>
            <a:endParaRPr dirty="0"/>
          </a:p>
          <a:p>
            <a:pPr marL="457200" lvl="0" indent="-298450" algn="l" rtl="0">
              <a:spcBef>
                <a:spcPts val="0"/>
              </a:spcBef>
              <a:spcAft>
                <a:spcPts val="0"/>
              </a:spcAft>
              <a:buSzPts val="1100"/>
              <a:buChar char="●"/>
            </a:pPr>
            <a:r>
              <a:rPr lang="nl" dirty="0"/>
              <a:t>Vector-borne diseases: complications such as retinopathy, uveitis, optic neuritis, conjunctivitis, cataract</a:t>
            </a:r>
            <a:endParaRPr dirty="0"/>
          </a:p>
          <a:p>
            <a:pPr marL="457200" lvl="0" indent="-298450" algn="l" rtl="0">
              <a:lnSpc>
                <a:spcPct val="115000"/>
              </a:lnSpc>
              <a:spcBef>
                <a:spcPts val="0"/>
              </a:spcBef>
              <a:spcAft>
                <a:spcPts val="0"/>
              </a:spcAft>
              <a:buSzPts val="1100"/>
              <a:buChar char="●"/>
            </a:pPr>
            <a:r>
              <a:rPr lang="nl" dirty="0"/>
              <a:t>Water scarcity: more infectious eye diseases due to more use of polluted water, reduced hygiene and living closer together</a:t>
            </a:r>
            <a:br>
              <a:rPr lang="nl" dirty="0"/>
            </a:br>
            <a:endParaRPr dirty="0">
              <a:solidFill>
                <a:schemeClr val="dk1"/>
              </a:solidFill>
            </a:endParaRPr>
          </a:p>
          <a:p>
            <a:pPr marL="0" lvl="0" indent="0" algn="l" rtl="0">
              <a:spcBef>
                <a:spcPts val="0"/>
              </a:spcBef>
              <a:spcAft>
                <a:spcPts val="0"/>
              </a:spcAft>
              <a:buClr>
                <a:schemeClr val="dk1"/>
              </a:buClr>
              <a:buSzPts val="1100"/>
              <a:buFont typeface="Arial"/>
              <a:buNone/>
            </a:pPr>
            <a:r>
              <a:rPr lang="nl" b="1" dirty="0">
                <a:solidFill>
                  <a:schemeClr val="dk1"/>
                </a:solidFill>
              </a:rPr>
              <a:t>Sources:</a:t>
            </a:r>
            <a:endParaRPr b="1" dirty="0">
              <a:solidFill>
                <a:schemeClr val="dk1"/>
              </a:solidFill>
            </a:endParaRPr>
          </a:p>
          <a:p>
            <a:pPr marL="0" lvl="0" indent="0" algn="l" rtl="0">
              <a:spcBef>
                <a:spcPts val="0"/>
              </a:spcBef>
              <a:spcAft>
                <a:spcPts val="0"/>
              </a:spcAft>
              <a:buClr>
                <a:schemeClr val="dk1"/>
              </a:buClr>
              <a:buSzPts val="1100"/>
              <a:buFont typeface="Arial"/>
              <a:buNone/>
            </a:pPr>
            <a:r>
              <a:rPr lang="nl" dirty="0">
                <a:solidFill>
                  <a:schemeClr val="dk1"/>
                </a:solidFill>
              </a:rPr>
              <a:t>Impacts of Climate Change and Air Pollution on Neurologic Health, Disease, and Practice - A Scoping Review.	</a:t>
            </a:r>
            <a:endParaRPr dirty="0">
              <a:solidFill>
                <a:schemeClr val="dk1"/>
              </a:solidFill>
            </a:endParaRPr>
          </a:p>
          <a:p>
            <a:pPr marL="0" lvl="0" indent="0" algn="l" rtl="0">
              <a:spcBef>
                <a:spcPts val="0"/>
              </a:spcBef>
              <a:spcAft>
                <a:spcPts val="0"/>
              </a:spcAft>
              <a:buClr>
                <a:schemeClr val="dk1"/>
              </a:buClr>
              <a:buSzPts val="1100"/>
              <a:buFont typeface="Arial"/>
              <a:buNone/>
            </a:pPr>
            <a:r>
              <a:rPr lang="nl" dirty="0">
                <a:solidFill>
                  <a:schemeClr val="dk1"/>
                </a:solidFill>
              </a:rPr>
              <a:t>Shreya Louis, Alise K. Carlson, Abhilash Suresh, Joshua Rim, MaryAnn Mays, Daniel Ontaneda, Andrew Dhawan.	</a:t>
            </a:r>
            <a:endParaRPr dirty="0">
              <a:solidFill>
                <a:schemeClr val="dk1"/>
              </a:solidFill>
            </a:endParaRPr>
          </a:p>
          <a:p>
            <a:pPr marL="0" lvl="0" indent="0" algn="l" rtl="0">
              <a:spcBef>
                <a:spcPts val="0"/>
              </a:spcBef>
              <a:spcAft>
                <a:spcPts val="0"/>
              </a:spcAft>
              <a:buClr>
                <a:schemeClr val="dk1"/>
              </a:buClr>
              <a:buSzPts val="1100"/>
              <a:buFont typeface="Arial"/>
              <a:buNone/>
            </a:pPr>
            <a:r>
              <a:rPr lang="nl" dirty="0">
                <a:solidFill>
                  <a:schemeClr val="dk1"/>
                </a:solidFill>
              </a:rPr>
              <a:t>Neurology Mar 2023, 100 (10) 474-483; DOI: 10.1212/WNL.0000000000201630</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nl" dirty="0">
                <a:solidFill>
                  <a:schemeClr val="dk1"/>
                </a:solidFill>
              </a:rPr>
              <a:t>Ball N, Teo WP, Chandra S, Chapman J. Parkinson's Disease and the Environment. Front Neurol. 2019 Mar 19;10:218. doi: 10.3389/fneur.2019.00218. PMID: 30941085; PMCID: PMC6433887.</a:t>
            </a:r>
            <a:endParaRPr dirty="0">
              <a:solidFill>
                <a:schemeClr val="dk1"/>
              </a:solidFill>
            </a:endParaRPr>
          </a:p>
          <a:p>
            <a:pPr marL="0" lvl="0" indent="0" algn="l" rtl="0">
              <a:spcBef>
                <a:spcPts val="0"/>
              </a:spcBef>
              <a:spcAft>
                <a:spcPts val="0"/>
              </a:spcAft>
              <a:buNone/>
            </a:pPr>
            <a:endParaRPr dirty="0">
              <a:solidFill>
                <a:schemeClr val="dk1"/>
              </a:solidFill>
            </a:endParaRPr>
          </a:p>
          <a:p>
            <a:pPr marL="0" lvl="0" indent="0" algn="l" rtl="0">
              <a:spcBef>
                <a:spcPts val="0"/>
              </a:spcBef>
              <a:spcAft>
                <a:spcPts val="0"/>
              </a:spcAft>
              <a:buNone/>
            </a:pPr>
            <a:r>
              <a:rPr lang="nl" dirty="0">
                <a:solidFill>
                  <a:schemeClr val="dk1"/>
                </a:solidFill>
              </a:rPr>
              <a:t>Khalaila, S., Coreanu, T., Vodonos, A. </a:t>
            </a:r>
            <a:r>
              <a:rPr lang="nl" i="1" dirty="0">
                <a:solidFill>
                  <a:schemeClr val="dk1"/>
                </a:solidFill>
              </a:rPr>
              <a:t>et al.</a:t>
            </a:r>
            <a:r>
              <a:rPr lang="nl" dirty="0">
                <a:solidFill>
                  <a:schemeClr val="dk1"/>
                </a:solidFill>
              </a:rPr>
              <a:t> Association between ambient temperature, particulate air pollution and emergency room visits for conjunctivitis. </a:t>
            </a:r>
            <a:r>
              <a:rPr lang="nl" i="1" dirty="0">
                <a:solidFill>
                  <a:schemeClr val="dk1"/>
                </a:solidFill>
              </a:rPr>
              <a:t>BMC Ophthalmol</a:t>
            </a:r>
            <a:r>
              <a:rPr lang="nl" dirty="0">
                <a:solidFill>
                  <a:schemeClr val="dk1"/>
                </a:solidFill>
              </a:rPr>
              <a:t> 21, 100 (2021). </a:t>
            </a:r>
            <a:r>
              <a:rPr lang="nl" u="sng" dirty="0">
                <a:solidFill>
                  <a:schemeClr val="dk1"/>
                </a:solidFill>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https://doi.org/10.1186/s12886-021-01854-1</a:t>
            </a:r>
            <a:endParaRPr dirty="0">
              <a:solidFill>
                <a:schemeClr val="dk1"/>
              </a:solidFill>
            </a:endParaRPr>
          </a:p>
          <a:p>
            <a:pPr marL="0" lvl="0" indent="0" algn="l" rtl="0">
              <a:spcBef>
                <a:spcPts val="0"/>
              </a:spcBef>
              <a:spcAft>
                <a:spcPts val="0"/>
              </a:spcAft>
              <a:buNone/>
            </a:pPr>
            <a:endParaRPr dirty="0">
              <a:solidFill>
                <a:schemeClr val="dk1"/>
              </a:solidFill>
            </a:endParaRPr>
          </a:p>
          <a:p>
            <a:pPr marL="0" lvl="0" indent="0" algn="l" rtl="0">
              <a:spcBef>
                <a:spcPts val="0"/>
              </a:spcBef>
              <a:spcAft>
                <a:spcPts val="0"/>
              </a:spcAft>
              <a:buNone/>
            </a:pPr>
            <a:r>
              <a:rPr lang="nl" dirty="0">
                <a:solidFill>
                  <a:schemeClr val="dk1"/>
                </a:solidFill>
              </a:rPr>
              <a:t>Alryalat, Saif Aldeen, Toubasi, Ahmad A., Patnaik, Jennifer L. and Kahook, Malik Y.. "The impact of air pollution and climate change on eye health: a global review" </a:t>
            </a:r>
            <a:r>
              <a:rPr lang="nl" i="1" dirty="0">
                <a:solidFill>
                  <a:schemeClr val="dk1"/>
                </a:solidFill>
              </a:rPr>
              <a:t>Reviews on Environmental Health</a:t>
            </a:r>
            <a:r>
              <a:rPr lang="nl" dirty="0">
                <a:solidFill>
                  <a:schemeClr val="dk1"/>
                </a:solidFill>
              </a:rPr>
              <a:t>, 2022. </a:t>
            </a:r>
            <a:r>
              <a:rPr lang="nl" dirty="0">
                <a:solidFill>
                  <a:schemeClr val="dk1"/>
                </a:solidFill>
                <a:uFill>
                  <a:noFill/>
                </a:uFill>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https://doi-org.vu-nl.idm.oclc.org/10.1515/reveh-2022-0209</a:t>
            </a:r>
            <a:endParaRPr dirty="0">
              <a:solidFill>
                <a:schemeClr val="dk1"/>
              </a:solidFill>
            </a:endParaRPr>
          </a:p>
        </p:txBody>
      </p:sp>
      <p:sp>
        <p:nvSpPr>
          <p:cNvPr id="52" name="Google Shape;52;g209db364c86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2be45614d7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b="1" dirty="0"/>
              <a:t>Alzheimer's</a:t>
            </a:r>
            <a:endParaRPr b="1" dirty="0"/>
          </a:p>
          <a:p>
            <a:pPr marL="0" lvl="0" indent="0" algn="l" rtl="0">
              <a:spcBef>
                <a:spcPts val="800"/>
              </a:spcBef>
              <a:spcAft>
                <a:spcPts val="0"/>
              </a:spcAft>
              <a:buNone/>
            </a:pPr>
            <a:r>
              <a:rPr lang="nl" dirty="0"/>
              <a:t>Not recommended from this meta-analysis are the drug options: estrogen therapy or acetylcholinesterase inhibitors</a:t>
            </a:r>
            <a:endParaRPr dirty="0"/>
          </a:p>
          <a:p>
            <a:pPr marL="0" lvl="0" indent="0" algn="l" rtl="0">
              <a:spcBef>
                <a:spcPts val="800"/>
              </a:spcBef>
              <a:spcAft>
                <a:spcPts val="0"/>
              </a:spcAft>
              <a:buNone/>
            </a:pPr>
            <a:r>
              <a:rPr lang="nl" b="1" dirty="0"/>
              <a:t>Migraine</a:t>
            </a:r>
            <a:endParaRPr b="1" dirty="0"/>
          </a:p>
          <a:p>
            <a:pPr marL="0" lvl="0" indent="0" algn="l" rtl="0">
              <a:spcBef>
                <a:spcPts val="800"/>
              </a:spcBef>
              <a:spcAft>
                <a:spcPts val="0"/>
              </a:spcAft>
              <a:buNone/>
            </a:pPr>
            <a:r>
              <a:rPr lang="nl" dirty="0"/>
              <a:t>Examples of foods that can trigger migraines in some people: fried or other fatty foods, highly processed foods (e.g. white bread or processed meat), caffeine, alcohol (most commonly referred to as: red wine)</a:t>
            </a:r>
            <a:endParaRPr dirty="0"/>
          </a:p>
          <a:p>
            <a:pPr marL="0" lvl="0" indent="0" algn="l" rtl="0">
              <a:spcBef>
                <a:spcPts val="800"/>
              </a:spcBef>
              <a:spcAft>
                <a:spcPts val="0"/>
              </a:spcAft>
              <a:buNone/>
            </a:pPr>
            <a:r>
              <a:rPr lang="nl" dirty="0"/>
              <a:t>However, in food research it is difficult to distinguish between food cravings as a "prodrome" of the already emerging migraine or the trigger (e.g. eating chocolate). We do know that certain diets can help some people. Elimination diets are often tried (e.g., gluten-free, antihistamine, low-fat, low-glycemic index).</a:t>
            </a:r>
            <a:endParaRPr dirty="0"/>
          </a:p>
          <a:p>
            <a:pPr marL="0" lvl="0" indent="0" algn="l" rtl="0">
              <a:spcBef>
                <a:spcPts val="800"/>
              </a:spcBef>
              <a:spcAft>
                <a:spcPts val="0"/>
              </a:spcAft>
              <a:buNone/>
            </a:pPr>
            <a:r>
              <a:rPr lang="nl" dirty="0"/>
              <a:t>Stress can be reduced, for example, through cognitive behavioral therapy, mindfulness, biofeedback or other relaxation that works for the patient.</a:t>
            </a:r>
            <a:endParaRPr dirty="0"/>
          </a:p>
          <a:p>
            <a:pPr marL="0" lvl="0" indent="0" algn="l" rtl="0">
              <a:spcBef>
                <a:spcPts val="800"/>
              </a:spcBef>
              <a:spcAft>
                <a:spcPts val="0"/>
              </a:spcAft>
              <a:buNone/>
            </a:pPr>
            <a:r>
              <a:rPr lang="nl" b="1" dirty="0"/>
              <a:t>Conclusion</a:t>
            </a:r>
            <a:endParaRPr b="1" dirty="0"/>
          </a:p>
          <a:p>
            <a:pPr marL="457200" lvl="0" indent="-298450" algn="l" rtl="0">
              <a:spcBef>
                <a:spcPts val="800"/>
              </a:spcBef>
              <a:spcAft>
                <a:spcPts val="0"/>
              </a:spcAft>
              <a:buSzPts val="1100"/>
              <a:buChar char="●"/>
            </a:pPr>
            <a:r>
              <a:rPr lang="nl" dirty="0"/>
              <a:t>Prevention is generally cheaper, more sustainable and better for the patient than medical intervention.</a:t>
            </a:r>
            <a:endParaRPr dirty="0"/>
          </a:p>
          <a:p>
            <a:pPr marL="457200" lvl="0" indent="-298450" algn="l" rtl="0">
              <a:lnSpc>
                <a:spcPct val="115000"/>
              </a:lnSpc>
              <a:spcBef>
                <a:spcPts val="0"/>
              </a:spcBef>
              <a:spcAft>
                <a:spcPts val="0"/>
              </a:spcAft>
              <a:buSzPts val="1100"/>
              <a:buChar char="●"/>
            </a:pPr>
            <a:r>
              <a:rPr lang="nl" dirty="0"/>
              <a:t>As a doctor, you have an important role in discussing lifestyle</a:t>
            </a:r>
            <a:endParaRPr/>
          </a:p>
          <a:p>
            <a:pPr marL="0" lvl="0" indent="0" algn="l" rtl="0">
              <a:spcBef>
                <a:spcPts val="0"/>
              </a:spcBef>
              <a:spcAft>
                <a:spcPts val="0"/>
              </a:spcAft>
              <a:buNone/>
            </a:pPr>
            <a:endParaRPr sz="1300" b="1">
              <a:latin typeface="Calibri"/>
              <a:ea typeface="Calibri"/>
              <a:cs typeface="Calibri"/>
              <a:sym typeface="Calibri"/>
            </a:endParaRPr>
          </a:p>
          <a:p>
            <a:pPr marL="0" lvl="0" indent="0" algn="l" rtl="0">
              <a:spcBef>
                <a:spcPts val="800"/>
              </a:spcBef>
              <a:spcAft>
                <a:spcPts val="0"/>
              </a:spcAft>
              <a:buClr>
                <a:schemeClr val="dk1"/>
              </a:buClr>
              <a:buSzPts val="1100"/>
              <a:buFont typeface="Arial"/>
              <a:buNone/>
            </a:pPr>
            <a:r>
              <a:rPr lang="nl" b="1" dirty="0"/>
              <a:t>Sources:</a:t>
            </a:r>
            <a:endParaRPr b="1" dirty="0"/>
          </a:p>
          <a:p>
            <a:pPr marL="0" lvl="0" indent="0" algn="l" rtl="0">
              <a:spcBef>
                <a:spcPts val="0"/>
              </a:spcBef>
              <a:spcAft>
                <a:spcPts val="0"/>
              </a:spcAft>
              <a:buClr>
                <a:schemeClr val="dk1"/>
              </a:buClr>
              <a:buSzPts val="1100"/>
              <a:buFont typeface="Arial"/>
              <a:buNone/>
            </a:pPr>
            <a:r>
              <a:rPr lang="nl" dirty="0"/>
              <a:t>Yu JT, Xu W, Tan CC, Andrieu S, Suckling J, Evangelou E, Pan A, Zhang C, Jia J, Feng L, Kua EH, Wang YJ, Wang HF, Tan MS, Li JQ, Hou XH, Wan Y, Tan L, Mok V, Tan L, Dong Q, Touchon J, Gauthier S, Aisen PS, Vellas B. Evidence-based prevention of Alzheimer's disease: systematic review and meta-analysis of 243 observational prospective studies and 153 randomised controlled trials. J Neurol Neurosurg Psychiatry. 2020 Nov;91(11):1201-1209. doi: 10.1136/jnnp-2019-321913. Epub 2020 Jul 20. PMID: 32690803; PMCID: PMC7569385.</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nl" dirty="0"/>
              <a:t>Seng EK, Martin PR, Houle TT. Lifestyle factors and migraine. Lancet Neurol. 2022 Oct;21(10):911-921. doi: 10.1016/S1474-4422(22)00211-3. PMID: 36115363.</a:t>
            </a:r>
            <a:endParaRPr dirty="0"/>
          </a:p>
          <a:p>
            <a:pPr marL="0" lvl="0" indent="0" algn="l" rtl="0">
              <a:spcBef>
                <a:spcPts val="0"/>
              </a:spcBef>
              <a:spcAft>
                <a:spcPts val="0"/>
              </a:spcAft>
              <a:buClr>
                <a:schemeClr val="dk1"/>
              </a:buClr>
              <a:buSzPts val="1100"/>
              <a:buFont typeface="Arial"/>
              <a:buNone/>
            </a:pPr>
            <a:r>
              <a:rPr lang="nl" dirty="0"/>
              <a:t>Agbetou M, Adoukonou T. Lifestyle Modifications for Migraine Management. Front Neurol. 2022 Mar 18;13:719467. doi: 10.3389/fneur.2022.719467. PMID: 35370920; PMCID: PMC8971279.</a:t>
            </a:r>
            <a:endParaRPr dirty="0"/>
          </a:p>
          <a:p>
            <a:pPr marL="0" lvl="0" indent="0" algn="l" rtl="0">
              <a:spcBef>
                <a:spcPts val="0"/>
              </a:spcBef>
              <a:spcAft>
                <a:spcPts val="0"/>
              </a:spcAft>
              <a:buClr>
                <a:schemeClr val="dk1"/>
              </a:buClr>
              <a:buSzPts val="1100"/>
              <a:buFont typeface="Arial"/>
              <a:buNone/>
            </a:pPr>
            <a:r>
              <a:rPr lang="nl" dirty="0"/>
              <a:t>Robblee J, Starling AJ. SEEDS for success: Lifestyle management in migraine. Cleve Clin J Med. 2019 Nov;86(11):741-749. doi: 10.3949/ccjm.86a.19009. PMID: 31710587.</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None/>
            </a:pPr>
            <a:endParaRPr dirty="0"/>
          </a:p>
        </p:txBody>
      </p:sp>
      <p:sp>
        <p:nvSpPr>
          <p:cNvPr id="67" name="Google Shape;67;g22be45614d7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l"/>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EFFE"/>
        </a:solidFill>
        <a:effectLst/>
      </p:bgPr>
    </p:bg>
    <p:spTree>
      <p:nvGrpSpPr>
        <p:cNvPr id="1" name="Shape 53"/>
        <p:cNvGrpSpPr/>
        <p:nvPr/>
      </p:nvGrpSpPr>
      <p:grpSpPr>
        <a:xfrm>
          <a:off x="0" y="0"/>
          <a:ext cx="0" cy="0"/>
          <a:chOff x="0" y="0"/>
          <a:chExt cx="0" cy="0"/>
        </a:xfrm>
      </p:grpSpPr>
      <p:pic>
        <p:nvPicPr>
          <p:cNvPr id="54" name="Google Shape;54;p13" descr="https://co2assistent.nl/css/co2assistent-logo.png"/>
          <p:cNvPicPr preferRelativeResize="0"/>
          <p:nvPr/>
        </p:nvPicPr>
        <p:blipFill rotWithShape="1">
          <a:blip r:embed="rId3">
            <a:alphaModFix/>
          </a:blip>
          <a:srcRect/>
          <a:stretch/>
        </p:blipFill>
        <p:spPr>
          <a:xfrm>
            <a:off x="235784" y="146939"/>
            <a:ext cx="1224809" cy="993998"/>
          </a:xfrm>
          <a:prstGeom prst="rect">
            <a:avLst/>
          </a:prstGeom>
          <a:noFill/>
          <a:ln>
            <a:noFill/>
          </a:ln>
        </p:spPr>
      </p:pic>
      <p:sp>
        <p:nvSpPr>
          <p:cNvPr id="55" name="Google Shape;55;p13"/>
          <p:cNvSpPr txBox="1"/>
          <p:nvPr/>
        </p:nvSpPr>
        <p:spPr>
          <a:xfrm>
            <a:off x="1581587" y="282685"/>
            <a:ext cx="7604700" cy="715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nl" sz="2400" b="1" i="0" u="none" strike="noStrike" cap="none">
                <a:solidFill>
                  <a:srgbClr val="25BE74"/>
                </a:solidFill>
                <a:latin typeface="Calibri"/>
                <a:ea typeface="Calibri"/>
                <a:cs typeface="Calibri"/>
                <a:sym typeface="Calibri"/>
              </a:rPr>
              <a:t>FarmaCO</a:t>
            </a:r>
            <a:r>
              <a:rPr lang="nl" sz="2400" b="1" i="0" u="none" strike="noStrike" cap="none" baseline="-25000">
                <a:solidFill>
                  <a:srgbClr val="25BE74"/>
                </a:solidFill>
                <a:latin typeface="Calibri"/>
                <a:ea typeface="Calibri"/>
                <a:cs typeface="Calibri"/>
                <a:sym typeface="Calibri"/>
              </a:rPr>
              <a:t>2</a:t>
            </a:r>
            <a:r>
              <a:rPr lang="nl" sz="2400" b="1" i="0" u="none" strike="noStrike" cap="none">
                <a:solidFill>
                  <a:srgbClr val="25BE74"/>
                </a:solidFill>
                <a:latin typeface="Calibri"/>
                <a:ea typeface="Calibri"/>
                <a:cs typeface="Calibri"/>
                <a:sym typeface="Calibri"/>
              </a:rPr>
              <a:t>therap</a:t>
            </a:r>
            <a:r>
              <a:rPr lang="nl" sz="2400" b="1">
                <a:solidFill>
                  <a:srgbClr val="25BE74"/>
                </a:solidFill>
                <a:latin typeface="Calibri"/>
                <a:ea typeface="Calibri"/>
                <a:cs typeface="Calibri"/>
                <a:sym typeface="Calibri"/>
              </a:rPr>
              <a:t>y</a:t>
            </a:r>
            <a:r>
              <a:rPr lang="nl" sz="2400" b="1" i="0" u="none" strike="noStrike" cap="none">
                <a:solidFill>
                  <a:srgbClr val="25BE74"/>
                </a:solidFill>
                <a:latin typeface="Calibri"/>
                <a:ea typeface="Calibri"/>
                <a:cs typeface="Calibri"/>
                <a:sym typeface="Calibri"/>
              </a:rPr>
              <a:t> (CO</a:t>
            </a:r>
            <a:r>
              <a:rPr lang="nl" sz="2400" b="1" i="0" u="none" strike="noStrike" cap="none" baseline="-25000">
                <a:solidFill>
                  <a:srgbClr val="25BE74"/>
                </a:solidFill>
                <a:latin typeface="Calibri"/>
                <a:ea typeface="Calibri"/>
                <a:cs typeface="Calibri"/>
                <a:sym typeface="Calibri"/>
              </a:rPr>
              <a:t>2</a:t>
            </a:r>
            <a:r>
              <a:rPr lang="nl" sz="2400" b="1" i="0" u="none" strike="noStrike" cap="none">
                <a:solidFill>
                  <a:srgbClr val="25BE74"/>
                </a:solidFill>
                <a:latin typeface="Calibri"/>
                <a:ea typeface="Calibri"/>
                <a:cs typeface="Calibri"/>
                <a:sym typeface="Calibri"/>
              </a:rPr>
              <a:t>-assist</a:t>
            </a:r>
            <a:r>
              <a:rPr lang="nl" sz="2400" b="1">
                <a:solidFill>
                  <a:srgbClr val="25BE74"/>
                </a:solidFill>
                <a:latin typeface="Calibri"/>
                <a:ea typeface="Calibri"/>
                <a:cs typeface="Calibri"/>
                <a:sym typeface="Calibri"/>
              </a:rPr>
              <a:t>a</a:t>
            </a:r>
            <a:r>
              <a:rPr lang="nl" sz="2400" b="1" i="0" u="none" strike="noStrike" cap="none">
                <a:solidFill>
                  <a:srgbClr val="25BE74"/>
                </a:solidFill>
                <a:latin typeface="Calibri"/>
                <a:ea typeface="Calibri"/>
                <a:cs typeface="Calibri"/>
                <a:sym typeface="Calibri"/>
              </a:rPr>
              <a:t>nt)</a:t>
            </a:r>
            <a:endParaRPr sz="11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nl" sz="1800" b="1" i="0" u="none" strike="noStrike" cap="none">
                <a:solidFill>
                  <a:srgbClr val="25BE74"/>
                </a:solidFill>
                <a:latin typeface="Calibri"/>
                <a:ea typeface="Calibri"/>
                <a:cs typeface="Calibri"/>
                <a:sym typeface="Calibri"/>
              </a:rPr>
              <a:t>Planetary Health </a:t>
            </a:r>
            <a:r>
              <a:rPr lang="nl" sz="1800" b="1">
                <a:solidFill>
                  <a:srgbClr val="25BE74"/>
                </a:solidFill>
                <a:latin typeface="Calibri"/>
                <a:ea typeface="Calibri"/>
                <a:cs typeface="Calibri"/>
                <a:sym typeface="Calibri"/>
              </a:rPr>
              <a:t>and </a:t>
            </a:r>
            <a:r>
              <a:rPr lang="nl" sz="1800" b="1" u="sng">
                <a:solidFill>
                  <a:srgbClr val="25BE74"/>
                </a:solidFill>
                <a:latin typeface="Calibri"/>
                <a:ea typeface="Calibri"/>
                <a:cs typeface="Calibri"/>
                <a:sym typeface="Calibri"/>
              </a:rPr>
              <a:t>neurology/ophthalmology</a:t>
            </a:r>
            <a:endParaRPr sz="1100" b="0" i="0" u="sng" strike="noStrike" cap="none">
              <a:solidFill>
                <a:srgbClr val="000000"/>
              </a:solidFill>
              <a:latin typeface="Arial"/>
              <a:ea typeface="Arial"/>
              <a:cs typeface="Arial"/>
              <a:sym typeface="Arial"/>
            </a:endParaRPr>
          </a:p>
        </p:txBody>
      </p:sp>
      <p:sp>
        <p:nvSpPr>
          <p:cNvPr id="56" name="Google Shape;56;p13"/>
          <p:cNvSpPr txBox="1"/>
          <p:nvPr/>
        </p:nvSpPr>
        <p:spPr>
          <a:xfrm>
            <a:off x="705068" y="1106312"/>
            <a:ext cx="8315400" cy="2847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25BE74"/>
              </a:solidFill>
              <a:latin typeface="Calibri"/>
              <a:ea typeface="Calibri"/>
              <a:cs typeface="Calibri"/>
              <a:sym typeface="Calibri"/>
            </a:endParaRPr>
          </a:p>
        </p:txBody>
      </p:sp>
      <p:cxnSp>
        <p:nvCxnSpPr>
          <p:cNvPr id="57" name="Google Shape;57;p13"/>
          <p:cNvCxnSpPr/>
          <p:nvPr/>
        </p:nvCxnSpPr>
        <p:spPr>
          <a:xfrm rot="10800000">
            <a:off x="645655" y="1383311"/>
            <a:ext cx="7691100" cy="0"/>
          </a:xfrm>
          <a:prstGeom prst="straightConnector1">
            <a:avLst/>
          </a:prstGeom>
          <a:noFill/>
          <a:ln w="19050" cap="flat" cmpd="sng">
            <a:solidFill>
              <a:srgbClr val="25BE74"/>
            </a:solidFill>
            <a:prstDash val="solid"/>
            <a:miter lim="800000"/>
            <a:headEnd type="none" w="sm" len="sm"/>
            <a:tailEnd type="none" w="sm" len="sm"/>
          </a:ln>
        </p:spPr>
      </p:cxnSp>
      <p:sp>
        <p:nvSpPr>
          <p:cNvPr id="58" name="Google Shape;58;p13"/>
          <p:cNvSpPr txBox="1"/>
          <p:nvPr/>
        </p:nvSpPr>
        <p:spPr>
          <a:xfrm>
            <a:off x="657225" y="1432163"/>
            <a:ext cx="7691100" cy="939000"/>
          </a:xfrm>
          <a:prstGeom prst="rect">
            <a:avLst/>
          </a:prstGeom>
          <a:noFill/>
          <a:ln>
            <a:noFill/>
          </a:ln>
        </p:spPr>
        <p:txBody>
          <a:bodyPr spcFirstLastPara="1" wrap="square" lIns="68575" tIns="68575" rIns="68575" bIns="68575" anchor="t" anchorCtr="0">
            <a:spAutoFit/>
          </a:bodyPr>
          <a:lstStyle/>
          <a:p>
            <a:pPr marL="457200" lvl="0" indent="-311150" algn="l" rtl="0">
              <a:spcBef>
                <a:spcPts val="0"/>
              </a:spcBef>
              <a:spcAft>
                <a:spcPts val="0"/>
              </a:spcAft>
              <a:buSzPts val="1300"/>
              <a:buFont typeface="Calibri"/>
              <a:buChar char="●"/>
            </a:pPr>
            <a:r>
              <a:rPr lang="nl" sz="1300" b="1">
                <a:latin typeface="Calibri"/>
                <a:ea typeface="Calibri"/>
                <a:cs typeface="Calibri"/>
                <a:sym typeface="Calibri"/>
              </a:rPr>
              <a:t>Temperature rise </a:t>
            </a:r>
            <a:r>
              <a:rPr lang="nl" sz="1300">
                <a:latin typeface="Calibri"/>
                <a:ea typeface="Calibri"/>
                <a:cs typeface="Calibri"/>
                <a:sym typeface="Calibri"/>
              </a:rPr>
              <a:t>-&gt; higher incidence of neurological disorders </a:t>
            </a:r>
            <a:endParaRPr sz="1300">
              <a:latin typeface="Calibri"/>
              <a:ea typeface="Calibri"/>
              <a:cs typeface="Calibri"/>
              <a:sym typeface="Calibri"/>
            </a:endParaRPr>
          </a:p>
          <a:p>
            <a:pPr marL="914400" lvl="1" indent="-311150" algn="l" rtl="0">
              <a:spcBef>
                <a:spcPts val="0"/>
              </a:spcBef>
              <a:spcAft>
                <a:spcPts val="0"/>
              </a:spcAft>
              <a:buSzPts val="1300"/>
              <a:buFont typeface="Calibri"/>
              <a:buChar char="○"/>
            </a:pPr>
            <a:r>
              <a:rPr lang="nl" sz="1300">
                <a:latin typeface="Calibri"/>
                <a:ea typeface="Calibri"/>
                <a:cs typeface="Calibri"/>
                <a:sym typeface="Calibri"/>
              </a:rPr>
              <a:t>Migraine, cerebrovascular accidents and hospitalisations for dementia and multiple sclerosis</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a:latin typeface="Calibri"/>
                <a:ea typeface="Calibri"/>
                <a:cs typeface="Calibri"/>
                <a:sym typeface="Calibri"/>
              </a:rPr>
              <a:t>The incidence of these disorders also increases due to </a:t>
            </a:r>
            <a:r>
              <a:rPr lang="nl" sz="1300" b="1">
                <a:latin typeface="Calibri"/>
                <a:ea typeface="Calibri"/>
                <a:cs typeface="Calibri"/>
                <a:sym typeface="Calibri"/>
              </a:rPr>
              <a:t>air pollution</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b="1">
                <a:latin typeface="Calibri"/>
                <a:ea typeface="Calibri"/>
                <a:cs typeface="Calibri"/>
                <a:sym typeface="Calibri"/>
              </a:rPr>
              <a:t>Pesticide use </a:t>
            </a:r>
            <a:r>
              <a:rPr lang="nl" sz="1300">
                <a:latin typeface="Calibri"/>
                <a:ea typeface="Calibri"/>
                <a:cs typeface="Calibri"/>
                <a:sym typeface="Calibri"/>
              </a:rPr>
              <a:t>-&gt; increased risk for Parkinson's disease </a:t>
            </a:r>
            <a:endParaRPr sz="1300">
              <a:latin typeface="Calibri"/>
              <a:ea typeface="Calibri"/>
              <a:cs typeface="Calibri"/>
              <a:sym typeface="Calibri"/>
            </a:endParaRPr>
          </a:p>
        </p:txBody>
      </p:sp>
      <p:sp>
        <p:nvSpPr>
          <p:cNvPr id="59" name="Google Shape;59;p13"/>
          <p:cNvSpPr txBox="1"/>
          <p:nvPr/>
        </p:nvSpPr>
        <p:spPr>
          <a:xfrm>
            <a:off x="503663" y="4557600"/>
            <a:ext cx="8640600" cy="3078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Clr>
                <a:schemeClr val="dk1"/>
              </a:buClr>
              <a:buSzPts val="1100"/>
              <a:buFont typeface="Arial"/>
              <a:buNone/>
            </a:pPr>
            <a:r>
              <a:rPr lang="nl" sz="1100" i="1">
                <a:solidFill>
                  <a:schemeClr val="dk1"/>
                </a:solidFill>
              </a:rPr>
              <a:t>Sheyra Louis et al. Neurology. Mar 2023.100(10):474-483.</a:t>
            </a:r>
            <a:endParaRPr sz="1100" i="1">
              <a:latin typeface="Calibri"/>
              <a:ea typeface="Calibri"/>
              <a:cs typeface="Calibri"/>
              <a:sym typeface="Calibri"/>
            </a:endParaRPr>
          </a:p>
        </p:txBody>
      </p:sp>
      <p:sp>
        <p:nvSpPr>
          <p:cNvPr id="60" name="Google Shape;60;p13"/>
          <p:cNvSpPr txBox="1"/>
          <p:nvPr/>
        </p:nvSpPr>
        <p:spPr>
          <a:xfrm>
            <a:off x="645581" y="1078781"/>
            <a:ext cx="4892100" cy="3540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b="1">
                <a:latin typeface="Calibri"/>
                <a:ea typeface="Calibri"/>
                <a:cs typeface="Calibri"/>
                <a:sym typeface="Calibri"/>
              </a:rPr>
              <a:t>Neurology </a:t>
            </a:r>
            <a:endParaRPr sz="1400" b="1">
              <a:latin typeface="Calibri"/>
              <a:ea typeface="Calibri"/>
              <a:cs typeface="Calibri"/>
              <a:sym typeface="Calibri"/>
            </a:endParaRPr>
          </a:p>
        </p:txBody>
      </p:sp>
      <p:cxnSp>
        <p:nvCxnSpPr>
          <p:cNvPr id="61" name="Google Shape;61;p13"/>
          <p:cNvCxnSpPr/>
          <p:nvPr/>
        </p:nvCxnSpPr>
        <p:spPr>
          <a:xfrm rot="10800000">
            <a:off x="645680" y="3263636"/>
            <a:ext cx="7691100" cy="0"/>
          </a:xfrm>
          <a:prstGeom prst="straightConnector1">
            <a:avLst/>
          </a:prstGeom>
          <a:noFill/>
          <a:ln w="19050" cap="flat" cmpd="sng">
            <a:solidFill>
              <a:srgbClr val="25BE74"/>
            </a:solidFill>
            <a:prstDash val="solid"/>
            <a:miter lim="800000"/>
            <a:headEnd type="none" w="sm" len="sm"/>
            <a:tailEnd type="none" w="sm" len="sm"/>
          </a:ln>
        </p:spPr>
      </p:cxnSp>
      <p:sp>
        <p:nvSpPr>
          <p:cNvPr id="62" name="Google Shape;62;p13"/>
          <p:cNvSpPr txBox="1"/>
          <p:nvPr/>
        </p:nvSpPr>
        <p:spPr>
          <a:xfrm>
            <a:off x="645606" y="2959106"/>
            <a:ext cx="4892100" cy="3540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b="1">
                <a:latin typeface="Calibri"/>
                <a:ea typeface="Calibri"/>
                <a:cs typeface="Calibri"/>
                <a:sym typeface="Calibri"/>
              </a:rPr>
              <a:t>Ophthalmology</a:t>
            </a:r>
            <a:endParaRPr sz="1400" b="1">
              <a:latin typeface="Calibri"/>
              <a:ea typeface="Calibri"/>
              <a:cs typeface="Calibri"/>
              <a:sym typeface="Calibri"/>
            </a:endParaRPr>
          </a:p>
        </p:txBody>
      </p:sp>
      <p:sp>
        <p:nvSpPr>
          <p:cNvPr id="63" name="Google Shape;63;p13"/>
          <p:cNvSpPr txBox="1"/>
          <p:nvPr/>
        </p:nvSpPr>
        <p:spPr>
          <a:xfrm>
            <a:off x="726450" y="3313088"/>
            <a:ext cx="7691100" cy="1139100"/>
          </a:xfrm>
          <a:prstGeom prst="rect">
            <a:avLst/>
          </a:prstGeom>
          <a:noFill/>
          <a:ln>
            <a:noFill/>
          </a:ln>
        </p:spPr>
        <p:txBody>
          <a:bodyPr spcFirstLastPara="1" wrap="square" lIns="68575" tIns="68575" rIns="68575" bIns="68575" anchor="t" anchorCtr="0">
            <a:spAutoFit/>
          </a:bodyPr>
          <a:lstStyle/>
          <a:p>
            <a:pPr marL="457200" lvl="0" indent="-311150" algn="l" rtl="0">
              <a:spcBef>
                <a:spcPts val="0"/>
              </a:spcBef>
              <a:spcAft>
                <a:spcPts val="0"/>
              </a:spcAft>
              <a:buClr>
                <a:schemeClr val="dk1"/>
              </a:buClr>
              <a:buSzPts val="1300"/>
              <a:buFont typeface="Calibri"/>
              <a:buChar char="●"/>
            </a:pPr>
            <a:r>
              <a:rPr lang="nl" sz="1300" b="1">
                <a:solidFill>
                  <a:schemeClr val="dk1"/>
                </a:solidFill>
                <a:latin typeface="Calibri"/>
                <a:ea typeface="Calibri"/>
                <a:cs typeface="Calibri"/>
                <a:sym typeface="Calibri"/>
              </a:rPr>
              <a:t>Temperature rise </a:t>
            </a:r>
            <a:r>
              <a:rPr lang="nl" sz="1300">
                <a:solidFill>
                  <a:schemeClr val="dk1"/>
                </a:solidFill>
                <a:latin typeface="Calibri"/>
                <a:ea typeface="Calibri"/>
                <a:cs typeface="Calibri"/>
                <a:sym typeface="Calibri"/>
              </a:rPr>
              <a:t>-&gt; more conjunctivitis (7-8% per 1°C increase) and dry eyes</a:t>
            </a:r>
            <a:endParaRPr sz="1300">
              <a:solidFill>
                <a:schemeClr val="dk1"/>
              </a:solidFill>
              <a:latin typeface="Calibri"/>
              <a:ea typeface="Calibri"/>
              <a:cs typeface="Calibri"/>
              <a:sym typeface="Calibri"/>
            </a:endParaRPr>
          </a:p>
          <a:p>
            <a:pPr marL="457200" lvl="0" indent="-311150" algn="l" rtl="0">
              <a:spcBef>
                <a:spcPts val="0"/>
              </a:spcBef>
              <a:spcAft>
                <a:spcPts val="0"/>
              </a:spcAft>
              <a:buClr>
                <a:schemeClr val="dk1"/>
              </a:buClr>
              <a:buSzPts val="1300"/>
              <a:buFont typeface="Calibri"/>
              <a:buChar char="●"/>
            </a:pPr>
            <a:r>
              <a:rPr lang="nl" sz="1300" b="1">
                <a:solidFill>
                  <a:schemeClr val="dk1"/>
                </a:solidFill>
                <a:latin typeface="Calibri"/>
                <a:ea typeface="Calibri"/>
                <a:cs typeface="Calibri"/>
                <a:sym typeface="Calibri"/>
              </a:rPr>
              <a:t>Air pollution </a:t>
            </a:r>
            <a:r>
              <a:rPr lang="nl" sz="1300">
                <a:solidFill>
                  <a:schemeClr val="dk1"/>
                </a:solidFill>
                <a:latin typeface="Calibri"/>
                <a:ea typeface="Calibri"/>
                <a:cs typeface="Calibri"/>
                <a:sym typeface="Calibri"/>
              </a:rPr>
              <a:t>-&gt; more conjunctivitis and dry eyes</a:t>
            </a:r>
            <a:endParaRPr sz="1300">
              <a:solidFill>
                <a:schemeClr val="dk1"/>
              </a:solidFill>
              <a:latin typeface="Calibri"/>
              <a:ea typeface="Calibri"/>
              <a:cs typeface="Calibri"/>
              <a:sym typeface="Calibri"/>
            </a:endParaRPr>
          </a:p>
          <a:p>
            <a:pPr marL="457200" lvl="0" indent="-311150" algn="l" rtl="0">
              <a:spcBef>
                <a:spcPts val="0"/>
              </a:spcBef>
              <a:spcAft>
                <a:spcPts val="0"/>
              </a:spcAft>
              <a:buClr>
                <a:schemeClr val="dk1"/>
              </a:buClr>
              <a:buSzPts val="1300"/>
              <a:buFont typeface="Calibri"/>
              <a:buChar char="●"/>
            </a:pPr>
            <a:r>
              <a:rPr lang="nl" sz="1300" b="1">
                <a:solidFill>
                  <a:schemeClr val="dk1"/>
                </a:solidFill>
                <a:latin typeface="Calibri"/>
                <a:ea typeface="Calibri"/>
                <a:cs typeface="Calibri"/>
                <a:sym typeface="Calibri"/>
              </a:rPr>
              <a:t>More UV light exposure </a:t>
            </a:r>
            <a:r>
              <a:rPr lang="nl" sz="1300">
                <a:solidFill>
                  <a:schemeClr val="dk1"/>
                </a:solidFill>
                <a:latin typeface="Calibri"/>
                <a:ea typeface="Calibri"/>
                <a:cs typeface="Calibri"/>
                <a:sym typeface="Calibri"/>
              </a:rPr>
              <a:t>-&gt; more cataract and macular degeneration</a:t>
            </a:r>
            <a:endParaRPr sz="1300">
              <a:solidFill>
                <a:schemeClr val="dk1"/>
              </a:solidFill>
              <a:latin typeface="Calibri"/>
              <a:ea typeface="Calibri"/>
              <a:cs typeface="Calibri"/>
              <a:sym typeface="Calibri"/>
            </a:endParaRPr>
          </a:p>
          <a:p>
            <a:pPr marL="457200" lvl="0" indent="-311150" algn="l" rtl="0">
              <a:spcBef>
                <a:spcPts val="0"/>
              </a:spcBef>
              <a:spcAft>
                <a:spcPts val="0"/>
              </a:spcAft>
              <a:buClr>
                <a:schemeClr val="dk1"/>
              </a:buClr>
              <a:buSzPts val="1300"/>
              <a:buFont typeface="Calibri"/>
              <a:buChar char="●"/>
            </a:pPr>
            <a:r>
              <a:rPr lang="nl" sz="1300" b="1">
                <a:solidFill>
                  <a:schemeClr val="dk1"/>
                </a:solidFill>
                <a:latin typeface="Calibri"/>
                <a:ea typeface="Calibri"/>
                <a:cs typeface="Calibri"/>
                <a:sym typeface="Calibri"/>
              </a:rPr>
              <a:t>More vector-borne diseases </a:t>
            </a:r>
            <a:r>
              <a:rPr lang="nl" sz="1300">
                <a:solidFill>
                  <a:schemeClr val="dk1"/>
                </a:solidFill>
                <a:latin typeface="Calibri"/>
                <a:ea typeface="Calibri"/>
                <a:cs typeface="Calibri"/>
                <a:sym typeface="Calibri"/>
              </a:rPr>
              <a:t>-&gt; more ocular complications of disease like  malaria, dengue or Zika virus</a:t>
            </a:r>
            <a:endParaRPr sz="1300">
              <a:solidFill>
                <a:schemeClr val="dk1"/>
              </a:solidFill>
              <a:latin typeface="Calibri"/>
              <a:ea typeface="Calibri"/>
              <a:cs typeface="Calibri"/>
              <a:sym typeface="Calibri"/>
            </a:endParaRPr>
          </a:p>
          <a:p>
            <a:pPr marL="457200" lvl="0" indent="-311150" algn="l" rtl="0">
              <a:spcBef>
                <a:spcPts val="0"/>
              </a:spcBef>
              <a:spcAft>
                <a:spcPts val="0"/>
              </a:spcAft>
              <a:buClr>
                <a:srgbClr val="333333"/>
              </a:buClr>
              <a:buSzPts val="1300"/>
              <a:buFont typeface="Calibri"/>
              <a:buChar char="●"/>
            </a:pPr>
            <a:r>
              <a:rPr lang="nl" sz="1300" b="1">
                <a:solidFill>
                  <a:schemeClr val="dk1"/>
                </a:solidFill>
                <a:latin typeface="Calibri"/>
                <a:ea typeface="Calibri"/>
                <a:cs typeface="Calibri"/>
                <a:sym typeface="Calibri"/>
              </a:rPr>
              <a:t>Water scarcity </a:t>
            </a:r>
            <a:r>
              <a:rPr lang="nl" sz="1300">
                <a:solidFill>
                  <a:schemeClr val="dk1"/>
                </a:solidFill>
                <a:latin typeface="Calibri"/>
                <a:ea typeface="Calibri"/>
                <a:cs typeface="Calibri"/>
                <a:sym typeface="Calibri"/>
              </a:rPr>
              <a:t>-&gt; more infectious eye diseases like trachoma or onchocerciasis</a:t>
            </a:r>
            <a:r>
              <a:rPr lang="nl" sz="1300">
                <a:solidFill>
                  <a:srgbClr val="333333"/>
                </a:solidFill>
                <a:latin typeface="Calibri"/>
                <a:ea typeface="Calibri"/>
                <a:cs typeface="Calibri"/>
                <a:sym typeface="Calibri"/>
              </a:rPr>
              <a:t> </a:t>
            </a:r>
            <a:endParaRPr sz="1300">
              <a:latin typeface="Calibri"/>
              <a:ea typeface="Calibri"/>
              <a:cs typeface="Calibri"/>
              <a:sym typeface="Calibri"/>
            </a:endParaRPr>
          </a:p>
        </p:txBody>
      </p:sp>
      <p:sp>
        <p:nvSpPr>
          <p:cNvPr id="64" name="Google Shape;64;p13"/>
          <p:cNvSpPr txBox="1"/>
          <p:nvPr/>
        </p:nvSpPr>
        <p:spPr>
          <a:xfrm>
            <a:off x="542463" y="2549325"/>
            <a:ext cx="8640600" cy="3078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sz="1100" i="1">
                <a:solidFill>
                  <a:schemeClr val="dk1"/>
                </a:solidFill>
              </a:rPr>
              <a:t>Alryalat et al. </a:t>
            </a:r>
            <a:r>
              <a:rPr lang="nl" sz="1100" i="1">
                <a:solidFill>
                  <a:schemeClr val="accent2"/>
                </a:solidFill>
              </a:rPr>
              <a:t>Rev Environ Health. 2022						Ball et al. Front Neurol. 2019;10:2918.</a:t>
            </a:r>
            <a:endParaRPr sz="1100"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3EFFE"/>
        </a:solidFill>
        <a:effectLst/>
      </p:bgPr>
    </p:bg>
    <p:spTree>
      <p:nvGrpSpPr>
        <p:cNvPr id="1" name="Shape 68"/>
        <p:cNvGrpSpPr/>
        <p:nvPr/>
      </p:nvGrpSpPr>
      <p:grpSpPr>
        <a:xfrm>
          <a:off x="0" y="0"/>
          <a:ext cx="0" cy="0"/>
          <a:chOff x="0" y="0"/>
          <a:chExt cx="0" cy="0"/>
        </a:xfrm>
      </p:grpSpPr>
      <p:pic>
        <p:nvPicPr>
          <p:cNvPr id="69" name="Google Shape;69;p14" descr="https://co2assistent.nl/css/co2assistent-logo.png"/>
          <p:cNvPicPr preferRelativeResize="0"/>
          <p:nvPr/>
        </p:nvPicPr>
        <p:blipFill rotWithShape="1">
          <a:blip r:embed="rId3">
            <a:alphaModFix/>
          </a:blip>
          <a:srcRect/>
          <a:stretch/>
        </p:blipFill>
        <p:spPr>
          <a:xfrm>
            <a:off x="235784" y="146939"/>
            <a:ext cx="1224809" cy="993998"/>
          </a:xfrm>
          <a:prstGeom prst="rect">
            <a:avLst/>
          </a:prstGeom>
          <a:noFill/>
          <a:ln>
            <a:noFill/>
          </a:ln>
        </p:spPr>
      </p:pic>
      <p:sp>
        <p:nvSpPr>
          <p:cNvPr id="70" name="Google Shape;70;p14"/>
          <p:cNvSpPr txBox="1"/>
          <p:nvPr/>
        </p:nvSpPr>
        <p:spPr>
          <a:xfrm>
            <a:off x="1581587" y="282685"/>
            <a:ext cx="7604700" cy="715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nl" sz="2400" b="1" i="0" u="none" strike="noStrike" cap="none">
                <a:solidFill>
                  <a:srgbClr val="25BE74"/>
                </a:solidFill>
                <a:latin typeface="Calibri"/>
                <a:ea typeface="Calibri"/>
                <a:cs typeface="Calibri"/>
                <a:sym typeface="Calibri"/>
              </a:rPr>
              <a:t>FarmaCO</a:t>
            </a:r>
            <a:r>
              <a:rPr lang="nl" sz="2400" b="1" i="0" u="none" strike="noStrike" cap="none" baseline="-25000">
                <a:solidFill>
                  <a:srgbClr val="25BE74"/>
                </a:solidFill>
                <a:latin typeface="Calibri"/>
                <a:ea typeface="Calibri"/>
                <a:cs typeface="Calibri"/>
                <a:sym typeface="Calibri"/>
              </a:rPr>
              <a:t>2</a:t>
            </a:r>
            <a:r>
              <a:rPr lang="nl" sz="2400" b="1" i="0" u="none" strike="noStrike" cap="none">
                <a:solidFill>
                  <a:srgbClr val="25BE74"/>
                </a:solidFill>
                <a:latin typeface="Calibri"/>
                <a:ea typeface="Calibri"/>
                <a:cs typeface="Calibri"/>
                <a:sym typeface="Calibri"/>
              </a:rPr>
              <a:t>therap</a:t>
            </a:r>
            <a:r>
              <a:rPr lang="nl" sz="2400" b="1">
                <a:solidFill>
                  <a:srgbClr val="25BE74"/>
                </a:solidFill>
                <a:latin typeface="Calibri"/>
                <a:ea typeface="Calibri"/>
                <a:cs typeface="Calibri"/>
                <a:sym typeface="Calibri"/>
              </a:rPr>
              <a:t>y</a:t>
            </a:r>
            <a:r>
              <a:rPr lang="nl" sz="2400" b="1" i="0" u="none" strike="noStrike" cap="none">
                <a:solidFill>
                  <a:srgbClr val="25BE74"/>
                </a:solidFill>
                <a:latin typeface="Calibri"/>
                <a:ea typeface="Calibri"/>
                <a:cs typeface="Calibri"/>
                <a:sym typeface="Calibri"/>
              </a:rPr>
              <a:t> (CO</a:t>
            </a:r>
            <a:r>
              <a:rPr lang="nl" sz="2400" b="1" i="0" u="none" strike="noStrike" cap="none" baseline="-25000">
                <a:solidFill>
                  <a:srgbClr val="25BE74"/>
                </a:solidFill>
                <a:latin typeface="Calibri"/>
                <a:ea typeface="Calibri"/>
                <a:cs typeface="Calibri"/>
                <a:sym typeface="Calibri"/>
              </a:rPr>
              <a:t>2</a:t>
            </a:r>
            <a:r>
              <a:rPr lang="nl" sz="2400" b="1" i="0" u="none" strike="noStrike" cap="none">
                <a:solidFill>
                  <a:srgbClr val="25BE74"/>
                </a:solidFill>
                <a:latin typeface="Calibri"/>
                <a:ea typeface="Calibri"/>
                <a:cs typeface="Calibri"/>
                <a:sym typeface="Calibri"/>
              </a:rPr>
              <a:t>-assist</a:t>
            </a:r>
            <a:r>
              <a:rPr lang="nl" sz="2400" b="1">
                <a:solidFill>
                  <a:srgbClr val="25BE74"/>
                </a:solidFill>
                <a:latin typeface="Calibri"/>
                <a:ea typeface="Calibri"/>
                <a:cs typeface="Calibri"/>
                <a:sym typeface="Calibri"/>
              </a:rPr>
              <a:t>a</a:t>
            </a:r>
            <a:r>
              <a:rPr lang="nl" sz="2400" b="1" i="0" u="none" strike="noStrike" cap="none">
                <a:solidFill>
                  <a:srgbClr val="25BE74"/>
                </a:solidFill>
                <a:latin typeface="Calibri"/>
                <a:ea typeface="Calibri"/>
                <a:cs typeface="Calibri"/>
                <a:sym typeface="Calibri"/>
              </a:rPr>
              <a:t>nt)</a:t>
            </a:r>
            <a:endParaRPr sz="11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nl" sz="1800" b="1">
                <a:solidFill>
                  <a:srgbClr val="25BE74"/>
                </a:solidFill>
                <a:latin typeface="Calibri"/>
                <a:ea typeface="Calibri"/>
                <a:cs typeface="Calibri"/>
                <a:sym typeface="Calibri"/>
              </a:rPr>
              <a:t>Planetary Health in </a:t>
            </a:r>
            <a:r>
              <a:rPr lang="nl" sz="1800" b="1" u="sng">
                <a:solidFill>
                  <a:srgbClr val="25BE74"/>
                </a:solidFill>
                <a:latin typeface="Calibri"/>
                <a:ea typeface="Calibri"/>
                <a:cs typeface="Calibri"/>
                <a:sym typeface="Calibri"/>
              </a:rPr>
              <a:t>neurology</a:t>
            </a:r>
            <a:endParaRPr sz="1100" b="0" i="0" u="none" strike="noStrike" cap="none">
              <a:solidFill>
                <a:srgbClr val="000000"/>
              </a:solidFill>
              <a:latin typeface="Arial"/>
              <a:ea typeface="Arial"/>
              <a:cs typeface="Arial"/>
              <a:sym typeface="Arial"/>
            </a:endParaRPr>
          </a:p>
        </p:txBody>
      </p:sp>
      <p:sp>
        <p:nvSpPr>
          <p:cNvPr id="71" name="Google Shape;71;p14"/>
          <p:cNvSpPr txBox="1"/>
          <p:nvPr/>
        </p:nvSpPr>
        <p:spPr>
          <a:xfrm>
            <a:off x="705068" y="1106312"/>
            <a:ext cx="8315400" cy="2847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25BE74"/>
              </a:solidFill>
              <a:latin typeface="Calibri"/>
              <a:ea typeface="Calibri"/>
              <a:cs typeface="Calibri"/>
              <a:sym typeface="Calibri"/>
            </a:endParaRPr>
          </a:p>
        </p:txBody>
      </p:sp>
      <p:cxnSp>
        <p:nvCxnSpPr>
          <p:cNvPr id="72" name="Google Shape;72;p14"/>
          <p:cNvCxnSpPr/>
          <p:nvPr/>
        </p:nvCxnSpPr>
        <p:spPr>
          <a:xfrm rot="10800000">
            <a:off x="645655" y="1383311"/>
            <a:ext cx="7691100" cy="0"/>
          </a:xfrm>
          <a:prstGeom prst="straightConnector1">
            <a:avLst/>
          </a:prstGeom>
          <a:noFill/>
          <a:ln w="19050" cap="flat" cmpd="sng">
            <a:solidFill>
              <a:srgbClr val="25BE74"/>
            </a:solidFill>
            <a:prstDash val="solid"/>
            <a:miter lim="800000"/>
            <a:headEnd type="none" w="sm" len="sm"/>
            <a:tailEnd type="none" w="sm" len="sm"/>
          </a:ln>
        </p:spPr>
      </p:cxnSp>
      <p:sp>
        <p:nvSpPr>
          <p:cNvPr id="73" name="Google Shape;73;p14"/>
          <p:cNvSpPr txBox="1"/>
          <p:nvPr/>
        </p:nvSpPr>
        <p:spPr>
          <a:xfrm>
            <a:off x="657225" y="1432175"/>
            <a:ext cx="8047800" cy="1139100"/>
          </a:xfrm>
          <a:prstGeom prst="rect">
            <a:avLst/>
          </a:prstGeom>
          <a:noFill/>
          <a:ln>
            <a:noFill/>
          </a:ln>
        </p:spPr>
        <p:txBody>
          <a:bodyPr spcFirstLastPara="1" wrap="square" lIns="68575" tIns="68575" rIns="68575" bIns="68575" anchor="t" anchorCtr="0">
            <a:spAutoFit/>
          </a:bodyPr>
          <a:lstStyle/>
          <a:p>
            <a:pPr marL="457200" lvl="0" indent="-311150" algn="l" rtl="0">
              <a:spcBef>
                <a:spcPts val="0"/>
              </a:spcBef>
              <a:spcAft>
                <a:spcPts val="0"/>
              </a:spcAft>
              <a:buSzPts val="1300"/>
              <a:buFont typeface="Calibri"/>
              <a:buChar char="●"/>
            </a:pPr>
            <a:r>
              <a:rPr lang="nl" sz="1300">
                <a:latin typeface="Calibri"/>
                <a:ea typeface="Calibri"/>
                <a:cs typeface="Calibri"/>
                <a:sym typeface="Calibri"/>
              </a:rPr>
              <a:t>Many neurodegenerative disorders cannot be cured, but can be partly prevented with lifestyle!</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a:latin typeface="Calibri"/>
                <a:ea typeface="Calibri"/>
                <a:cs typeface="Calibri"/>
                <a:sym typeface="Calibri"/>
              </a:rPr>
              <a:t>Alzheimer's </a:t>
            </a:r>
            <a:r>
              <a:rPr lang="nl" sz="1300" b="1">
                <a:latin typeface="Calibri"/>
                <a:ea typeface="Calibri"/>
                <a:cs typeface="Calibri"/>
                <a:sym typeface="Calibri"/>
              </a:rPr>
              <a:t>risk factors</a:t>
            </a:r>
            <a:r>
              <a:rPr lang="nl" sz="1300">
                <a:latin typeface="Calibri"/>
                <a:ea typeface="Calibri"/>
                <a:cs typeface="Calibri"/>
                <a:sym typeface="Calibri"/>
              </a:rPr>
              <a:t>: high BMI (&lt;65 years), losing weight/low BMI (&gt;65 years), smoking, sleeping problems, diabetes, cardiovascular disease, hypertension, orthostatic hypotension, depression, atrial fibrillation, stress</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a:latin typeface="Calibri"/>
                <a:ea typeface="Calibri"/>
                <a:cs typeface="Calibri"/>
                <a:sym typeface="Calibri"/>
              </a:rPr>
              <a:t>Alzheimer's </a:t>
            </a:r>
            <a:r>
              <a:rPr lang="nl" sz="1300" b="1">
                <a:latin typeface="Calibri"/>
                <a:ea typeface="Calibri"/>
                <a:cs typeface="Calibri"/>
                <a:sym typeface="Calibri"/>
              </a:rPr>
              <a:t>protective factors</a:t>
            </a:r>
            <a:r>
              <a:rPr lang="nl" sz="1300">
                <a:latin typeface="Calibri"/>
                <a:ea typeface="Calibri"/>
                <a:cs typeface="Calibri"/>
                <a:sym typeface="Calibri"/>
              </a:rPr>
              <a:t>: sufficient exercise, cognitive activity, healthy diet, vitamin C</a:t>
            </a:r>
            <a:endParaRPr sz="1300">
              <a:latin typeface="Calibri"/>
              <a:ea typeface="Calibri"/>
              <a:cs typeface="Calibri"/>
              <a:sym typeface="Calibri"/>
            </a:endParaRPr>
          </a:p>
          <a:p>
            <a:pPr marL="457200" lvl="0" indent="-311150" algn="l" rtl="0">
              <a:lnSpc>
                <a:spcPct val="115000"/>
              </a:lnSpc>
              <a:spcBef>
                <a:spcPts val="0"/>
              </a:spcBef>
              <a:spcAft>
                <a:spcPts val="0"/>
              </a:spcAft>
              <a:buSzPts val="1300"/>
              <a:buFont typeface="Calibri"/>
              <a:buChar char="●"/>
            </a:pPr>
            <a:r>
              <a:rPr lang="nl" sz="1300">
                <a:latin typeface="Calibri"/>
                <a:ea typeface="Calibri"/>
                <a:cs typeface="Calibri"/>
                <a:sym typeface="Calibri"/>
              </a:rPr>
              <a:t>Each of these factors increases or decreases the risk of Alzheimer's by ≥25%</a:t>
            </a:r>
            <a:endParaRPr sz="1300">
              <a:latin typeface="Calibri"/>
              <a:ea typeface="Calibri"/>
              <a:cs typeface="Calibri"/>
              <a:sym typeface="Calibri"/>
            </a:endParaRPr>
          </a:p>
        </p:txBody>
      </p:sp>
      <p:sp>
        <p:nvSpPr>
          <p:cNvPr id="74" name="Google Shape;74;p14"/>
          <p:cNvSpPr txBox="1"/>
          <p:nvPr/>
        </p:nvSpPr>
        <p:spPr>
          <a:xfrm>
            <a:off x="645575" y="1078775"/>
            <a:ext cx="7691100" cy="3540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b="1">
                <a:latin typeface="Calibri"/>
                <a:ea typeface="Calibri"/>
                <a:cs typeface="Calibri"/>
                <a:sym typeface="Calibri"/>
              </a:rPr>
              <a:t>Liefstyle and Alzheimer's disease</a:t>
            </a:r>
            <a:endParaRPr sz="1400" b="1">
              <a:latin typeface="Calibri"/>
              <a:ea typeface="Calibri"/>
              <a:cs typeface="Calibri"/>
              <a:sym typeface="Calibri"/>
            </a:endParaRPr>
          </a:p>
        </p:txBody>
      </p:sp>
      <p:sp>
        <p:nvSpPr>
          <p:cNvPr id="75" name="Google Shape;75;p14"/>
          <p:cNvSpPr txBox="1"/>
          <p:nvPr/>
        </p:nvSpPr>
        <p:spPr>
          <a:xfrm>
            <a:off x="542463" y="2625525"/>
            <a:ext cx="8640600" cy="3078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sz="1100" i="1">
                <a:solidFill>
                  <a:schemeClr val="dk1"/>
                </a:solidFill>
              </a:rPr>
              <a:t>Yu JT et al. J Neurol Neurosurg Psychiatry. 2020 Nov;91(11):1201-1209.</a:t>
            </a:r>
            <a:endParaRPr sz="1100" i="1">
              <a:solidFill>
                <a:schemeClr val="dk1"/>
              </a:solidFill>
            </a:endParaRPr>
          </a:p>
        </p:txBody>
      </p:sp>
      <p:sp>
        <p:nvSpPr>
          <p:cNvPr id="76" name="Google Shape;76;p14"/>
          <p:cNvSpPr txBox="1"/>
          <p:nvPr/>
        </p:nvSpPr>
        <p:spPr>
          <a:xfrm>
            <a:off x="734818" y="3166362"/>
            <a:ext cx="8315400" cy="2847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25BE74"/>
              </a:solidFill>
              <a:latin typeface="Calibri"/>
              <a:ea typeface="Calibri"/>
              <a:cs typeface="Calibri"/>
              <a:sym typeface="Calibri"/>
            </a:endParaRPr>
          </a:p>
        </p:txBody>
      </p:sp>
      <p:cxnSp>
        <p:nvCxnSpPr>
          <p:cNvPr id="77" name="Google Shape;77;p14"/>
          <p:cNvCxnSpPr/>
          <p:nvPr/>
        </p:nvCxnSpPr>
        <p:spPr>
          <a:xfrm rot="10800000">
            <a:off x="675405" y="3443361"/>
            <a:ext cx="7691100" cy="0"/>
          </a:xfrm>
          <a:prstGeom prst="straightConnector1">
            <a:avLst/>
          </a:prstGeom>
          <a:noFill/>
          <a:ln w="19050" cap="flat" cmpd="sng">
            <a:solidFill>
              <a:srgbClr val="25BE74"/>
            </a:solidFill>
            <a:prstDash val="solid"/>
            <a:miter lim="800000"/>
            <a:headEnd type="none" w="sm" len="sm"/>
            <a:tailEnd type="none" w="sm" len="sm"/>
          </a:ln>
        </p:spPr>
      </p:cxnSp>
      <p:sp>
        <p:nvSpPr>
          <p:cNvPr id="78" name="Google Shape;78;p14"/>
          <p:cNvSpPr txBox="1"/>
          <p:nvPr/>
        </p:nvSpPr>
        <p:spPr>
          <a:xfrm>
            <a:off x="686975" y="3492225"/>
            <a:ext cx="8363400" cy="1169100"/>
          </a:xfrm>
          <a:prstGeom prst="rect">
            <a:avLst/>
          </a:prstGeom>
          <a:noFill/>
          <a:ln>
            <a:noFill/>
          </a:ln>
        </p:spPr>
        <p:txBody>
          <a:bodyPr spcFirstLastPara="1" wrap="square" lIns="68575" tIns="68575" rIns="68575" bIns="68575" anchor="t" anchorCtr="0">
            <a:spAutoFit/>
          </a:bodyPr>
          <a:lstStyle/>
          <a:p>
            <a:pPr marL="457200" lvl="0" indent="-311150" algn="l" rtl="0">
              <a:spcBef>
                <a:spcPts val="0"/>
              </a:spcBef>
              <a:spcAft>
                <a:spcPts val="0"/>
              </a:spcAft>
              <a:buSzPts val="1300"/>
              <a:buFont typeface="Calibri"/>
              <a:buChar char="●"/>
            </a:pPr>
            <a:r>
              <a:rPr lang="nl" sz="1300">
                <a:latin typeface="Calibri"/>
                <a:ea typeface="Calibri"/>
                <a:cs typeface="Calibri"/>
                <a:sym typeface="Calibri"/>
              </a:rPr>
              <a:t>The duration and frequency of migraine attacks are modulated by lifestyle</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a:latin typeface="Calibri"/>
                <a:ea typeface="Calibri"/>
                <a:cs typeface="Calibri"/>
                <a:sym typeface="Calibri"/>
              </a:rPr>
              <a:t>Migraine attack</a:t>
            </a:r>
            <a:r>
              <a:rPr lang="nl" sz="1300" b="1">
                <a:latin typeface="Calibri"/>
                <a:ea typeface="Calibri"/>
                <a:cs typeface="Calibri"/>
                <a:sym typeface="Calibri"/>
              </a:rPr>
              <a:t> risk factors</a:t>
            </a:r>
            <a:r>
              <a:rPr lang="nl" sz="1300">
                <a:latin typeface="Calibri"/>
                <a:ea typeface="Calibri"/>
                <a:cs typeface="Calibri"/>
                <a:sym typeface="Calibri"/>
              </a:rPr>
              <a:t>: including stress, poor sleep, certain foods, obesity, medication overuse</a:t>
            </a:r>
            <a:endParaRPr sz="1300">
              <a:latin typeface="Calibri"/>
              <a:ea typeface="Calibri"/>
              <a:cs typeface="Calibri"/>
              <a:sym typeface="Calibri"/>
            </a:endParaRPr>
          </a:p>
          <a:p>
            <a:pPr marL="457200" lvl="0" indent="-311150" algn="l" rtl="0">
              <a:spcBef>
                <a:spcPts val="0"/>
              </a:spcBef>
              <a:spcAft>
                <a:spcPts val="0"/>
              </a:spcAft>
              <a:buSzPts val="1300"/>
              <a:buFont typeface="Calibri"/>
              <a:buChar char="●"/>
            </a:pPr>
            <a:r>
              <a:rPr lang="nl" sz="1300" b="1">
                <a:latin typeface="Calibri"/>
                <a:ea typeface="Calibri"/>
                <a:cs typeface="Calibri"/>
                <a:sym typeface="Calibri"/>
              </a:rPr>
              <a:t>Lifestyle advices</a:t>
            </a:r>
            <a:r>
              <a:rPr lang="nl" sz="1300">
                <a:latin typeface="Calibri"/>
                <a:ea typeface="Calibri"/>
                <a:cs typeface="Calibri"/>
                <a:sym typeface="Calibri"/>
              </a:rPr>
              <a:t>: sleep hygiene, sufficient exercise, healthy eating, moderate alcohol and caffeine use, reduce stress</a:t>
            </a:r>
            <a:endParaRPr sz="1300">
              <a:latin typeface="Calibri"/>
              <a:ea typeface="Calibri"/>
              <a:cs typeface="Calibri"/>
              <a:sym typeface="Calibri"/>
            </a:endParaRPr>
          </a:p>
          <a:p>
            <a:pPr marL="457200" lvl="0" indent="-311150" algn="l" rtl="0">
              <a:lnSpc>
                <a:spcPct val="115000"/>
              </a:lnSpc>
              <a:spcBef>
                <a:spcPts val="0"/>
              </a:spcBef>
              <a:spcAft>
                <a:spcPts val="0"/>
              </a:spcAft>
              <a:buSzPts val="1300"/>
              <a:buFont typeface="Calibri"/>
              <a:buChar char="●"/>
            </a:pPr>
            <a:r>
              <a:rPr lang="nl" sz="1300">
                <a:latin typeface="Calibri"/>
                <a:ea typeface="Calibri"/>
                <a:cs typeface="Calibri"/>
                <a:sym typeface="Calibri"/>
              </a:rPr>
              <a:t>Have the patient keep a migraine diary to identify triggers</a:t>
            </a:r>
            <a:endParaRPr sz="1300">
              <a:latin typeface="Calibri"/>
              <a:ea typeface="Calibri"/>
              <a:cs typeface="Calibri"/>
              <a:sym typeface="Calibri"/>
            </a:endParaRPr>
          </a:p>
          <a:p>
            <a:pPr marL="457200" lvl="0" indent="0" algn="l" rtl="0">
              <a:spcBef>
                <a:spcPts val="0"/>
              </a:spcBef>
              <a:spcAft>
                <a:spcPts val="800"/>
              </a:spcAft>
              <a:buNone/>
            </a:pPr>
            <a:endParaRPr sz="1300">
              <a:latin typeface="Calibri"/>
              <a:ea typeface="Calibri"/>
              <a:cs typeface="Calibri"/>
              <a:sym typeface="Calibri"/>
            </a:endParaRPr>
          </a:p>
        </p:txBody>
      </p:sp>
      <p:sp>
        <p:nvSpPr>
          <p:cNvPr id="79" name="Google Shape;79;p14"/>
          <p:cNvSpPr txBox="1"/>
          <p:nvPr/>
        </p:nvSpPr>
        <p:spPr>
          <a:xfrm>
            <a:off x="675325" y="3138825"/>
            <a:ext cx="7691100" cy="3540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b="1">
                <a:latin typeface="Calibri"/>
                <a:ea typeface="Calibri"/>
                <a:cs typeface="Calibri"/>
                <a:sym typeface="Calibri"/>
              </a:rPr>
              <a:t>Lifestyle and migraine</a:t>
            </a:r>
            <a:endParaRPr sz="1400" b="1">
              <a:latin typeface="Calibri"/>
              <a:ea typeface="Calibri"/>
              <a:cs typeface="Calibri"/>
              <a:sym typeface="Calibri"/>
            </a:endParaRPr>
          </a:p>
        </p:txBody>
      </p:sp>
      <p:sp>
        <p:nvSpPr>
          <p:cNvPr id="80" name="Google Shape;80;p14"/>
          <p:cNvSpPr txBox="1"/>
          <p:nvPr/>
        </p:nvSpPr>
        <p:spPr>
          <a:xfrm>
            <a:off x="503388" y="4672500"/>
            <a:ext cx="8640600" cy="477300"/>
          </a:xfrm>
          <a:prstGeom prst="rect">
            <a:avLst/>
          </a:prstGeom>
          <a:noFill/>
          <a:ln>
            <a:noFill/>
          </a:ln>
        </p:spPr>
        <p:txBody>
          <a:bodyPr spcFirstLastPara="1" wrap="square" lIns="68575" tIns="68575" rIns="68575" bIns="68575" anchor="t" anchorCtr="0">
            <a:spAutoFit/>
          </a:bodyPr>
          <a:lstStyle/>
          <a:p>
            <a:pPr marL="0" lvl="0" indent="0" algn="l" rtl="0">
              <a:spcBef>
                <a:spcPts val="0"/>
              </a:spcBef>
              <a:spcAft>
                <a:spcPts val="0"/>
              </a:spcAft>
              <a:buNone/>
            </a:pPr>
            <a:r>
              <a:rPr lang="nl" sz="1100" i="1">
                <a:solidFill>
                  <a:schemeClr val="dk1"/>
                </a:solidFill>
              </a:rPr>
              <a:t>Robblee and Starling. Cleve Clin J Med. 2019 Nov;86(11):741-749.</a:t>
            </a:r>
            <a:endParaRPr sz="1100" i="1">
              <a:solidFill>
                <a:schemeClr val="dk1"/>
              </a:solidFill>
            </a:endParaRPr>
          </a:p>
          <a:p>
            <a:pPr marL="0" lvl="0" indent="0" algn="l" rtl="0">
              <a:spcBef>
                <a:spcPts val="0"/>
              </a:spcBef>
              <a:spcAft>
                <a:spcPts val="0"/>
              </a:spcAft>
              <a:buClr>
                <a:schemeClr val="dk1"/>
              </a:buClr>
              <a:buSzPts val="1100"/>
              <a:buFont typeface="Arial"/>
              <a:buNone/>
            </a:pPr>
            <a:r>
              <a:rPr lang="nl" sz="1100" i="1">
                <a:solidFill>
                  <a:schemeClr val="dk1"/>
                </a:solidFill>
              </a:rPr>
              <a:t>Agbetou and Adoukonou. Front Neurol. 2022 Mar 18;13:719467.</a:t>
            </a:r>
            <a:endParaRPr sz="1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951</Words>
  <Application>Microsoft Office PowerPoint</Application>
  <PresentationFormat>Diavoorstelling (16:9)</PresentationFormat>
  <Paragraphs>67</Paragraphs>
  <Slides>2</Slides>
  <Notes>2</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vt:i4>
      </vt:variant>
    </vt:vector>
  </HeadingPairs>
  <TitlesOfParts>
    <vt:vector size="5" baseType="lpstr">
      <vt:lpstr>Arial</vt:lpstr>
      <vt:lpstr>Calibri</vt:lpstr>
      <vt:lpstr>Simple Light</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Piët, J.D. (Joost)</dc:creator>
  <cp:lastModifiedBy>Piët, J.D. (Joost)</cp:lastModifiedBy>
  <cp:revision>1</cp:revision>
  <dcterms:modified xsi:type="dcterms:W3CDTF">2023-05-30T09:25:31Z</dcterms:modified>
</cp:coreProperties>
</file>