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 id="2147483671" r:id="rId2"/>
  </p:sldMasterIdLst>
  <p:notesMasterIdLst>
    <p:notesMasterId r:id="rId5"/>
  </p:notesMasterIdLst>
  <p:sldIdLst>
    <p:sldId id="256" r:id="rId3"/>
    <p:sldId id="257" r:id="rId4"/>
  </p:sldIdLst>
  <p:sldSz cx="9144000" cy="5143500" type="screen16x9"/>
  <p:notesSz cx="6858000" cy="9144000"/>
  <p:embeddedFontLst>
    <p:embeddedFont>
      <p:font typeface="Fira Sans" panose="020B0604020202020204" charset="0"/>
      <p:regular r:id="rId6"/>
      <p:bold r:id="rId7"/>
      <p:italic r:id="rId8"/>
      <p:boldItalic r:id="rId9"/>
    </p:embeddedFont>
    <p:embeddedFont>
      <p:font typeface="Fira Sans Extra Condensed Medium" panose="020B0604020202020204" charset="0"/>
      <p:regular r:id="rId10"/>
      <p:bold r:id="rId11"/>
      <p:italic r:id="rId12"/>
      <p:boldItalic r:id="rId13"/>
    </p:embeddedFont>
    <p:embeddedFont>
      <p:font typeface="Calibri" panose="020F0502020204030204" pitchFamily="34" charset="0"/>
      <p:regular r:id="rId14"/>
      <p:bold r:id="rId15"/>
      <p:italic r:id="rId16"/>
      <p:boldItalic r:id="rId1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5000" autoAdjust="0"/>
  </p:normalViewPr>
  <p:slideViewPr>
    <p:cSldViewPr snapToGrid="0">
      <p:cViewPr varScale="1">
        <p:scale>
          <a:sx n="112" d="100"/>
          <a:sy n="112" d="100"/>
        </p:scale>
        <p:origin x="1584" y="10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font" Target="fonts/font8.fntdata"/><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font" Target="fonts/font2.fntdata"/><Relationship Id="rId12" Type="http://schemas.openxmlformats.org/officeDocument/2006/relationships/font" Target="fonts/font7.fntdata"/><Relationship Id="rId17" Type="http://schemas.openxmlformats.org/officeDocument/2006/relationships/font" Target="fonts/font12.fntdata"/><Relationship Id="rId2" Type="http://schemas.openxmlformats.org/officeDocument/2006/relationships/slideMaster" Target="slideMasters/slideMaster2.xml"/><Relationship Id="rId16" Type="http://schemas.openxmlformats.org/officeDocument/2006/relationships/font" Target="fonts/font11.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font" Target="fonts/font1.fntdata"/><Relationship Id="rId11" Type="http://schemas.openxmlformats.org/officeDocument/2006/relationships/font" Target="fonts/font6.fntdata"/><Relationship Id="rId5" Type="http://schemas.openxmlformats.org/officeDocument/2006/relationships/notesMaster" Target="notesMasters/notesMaster1.xml"/><Relationship Id="rId15" Type="http://schemas.openxmlformats.org/officeDocument/2006/relationships/font" Target="fonts/font10.fntdata"/><Relationship Id="rId10" Type="http://schemas.openxmlformats.org/officeDocument/2006/relationships/font" Target="fonts/font5.fntdata"/><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font" Target="fonts/font4.fntdata"/><Relationship Id="rId14" Type="http://schemas.openxmlformats.org/officeDocument/2006/relationships/font" Target="fonts/font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richtlijnen.nhg.org/standaarden/astma-bij-volwassenen" TargetMode="External"/><Relationship Id="rId2" Type="http://schemas.openxmlformats.org/officeDocument/2006/relationships/slide" Target="../slides/slide1.xml"/><Relationship Id="rId1" Type="http://schemas.openxmlformats.org/officeDocument/2006/relationships/notesMaster" Target="../notesMasters/notesMaster1.xml"/><Relationship Id="rId6" Type="http://schemas.openxmlformats.org/officeDocument/2006/relationships/hyperlink" Target="about:blank" TargetMode="External"/><Relationship Id="rId5" Type="http://schemas.openxmlformats.org/officeDocument/2006/relationships/hyperlink" Target="http://www.rivm.nl/fluorkoolwaterstoffen" TargetMode="External"/><Relationship Id="rId4" Type="http://schemas.openxmlformats.org/officeDocument/2006/relationships/hyperlink" Target="https://www.nice.org.uk/guidance/ng80/resources/inhalers-for-asthma-patient-decision-aid-pdf-6727144573"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1997700bba0_0_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04800" algn="l" rtl="0">
              <a:spcBef>
                <a:spcPts val="0"/>
              </a:spcBef>
              <a:spcAft>
                <a:spcPts val="0"/>
              </a:spcAft>
              <a:buClr>
                <a:schemeClr val="dk1"/>
              </a:buClr>
              <a:buSzPts val="1200"/>
              <a:buFont typeface="Calibri"/>
              <a:buChar char="-"/>
            </a:pPr>
            <a:r>
              <a:rPr lang="nl" sz="1200" dirty="0">
                <a:solidFill>
                  <a:schemeClr val="dk1"/>
                </a:solidFill>
                <a:latin typeface="Calibri"/>
                <a:ea typeface="Calibri"/>
                <a:cs typeface="Calibri"/>
                <a:sym typeface="Calibri"/>
              </a:rPr>
              <a:t>The dutch NHG </a:t>
            </a:r>
            <a:r>
              <a:rPr lang="nl" sz="1200" dirty="0" smtClean="0">
                <a:solidFill>
                  <a:schemeClr val="dk1"/>
                </a:solidFill>
                <a:latin typeface="Calibri"/>
                <a:ea typeface="Calibri"/>
                <a:cs typeface="Calibri"/>
                <a:sym typeface="Calibri"/>
              </a:rPr>
              <a:t>guideline (for general practitioners) </a:t>
            </a:r>
            <a:r>
              <a:rPr lang="nl" sz="1200" dirty="0">
                <a:solidFill>
                  <a:schemeClr val="dk1"/>
                </a:solidFill>
                <a:latin typeface="Calibri"/>
                <a:ea typeface="Calibri"/>
                <a:cs typeface="Calibri"/>
                <a:sym typeface="Calibri"/>
              </a:rPr>
              <a:t>is the first guideline in the Netherlands that takes CO2 footprint into account. (Ref 1)</a:t>
            </a:r>
            <a:endParaRPr sz="1200" dirty="0">
              <a:solidFill>
                <a:schemeClr val="dk1"/>
              </a:solidFill>
              <a:latin typeface="Calibri"/>
              <a:ea typeface="Calibri"/>
              <a:cs typeface="Calibri"/>
              <a:sym typeface="Calibri"/>
            </a:endParaRPr>
          </a:p>
          <a:p>
            <a:pPr marL="457200" lvl="0" indent="-304800" algn="l" rtl="0">
              <a:spcBef>
                <a:spcPts val="0"/>
              </a:spcBef>
              <a:spcAft>
                <a:spcPts val="0"/>
              </a:spcAft>
              <a:buClr>
                <a:schemeClr val="dk1"/>
              </a:buClr>
              <a:buSzPts val="1200"/>
              <a:buFont typeface="Calibri"/>
              <a:buChar char="-"/>
            </a:pPr>
            <a:r>
              <a:rPr lang="nl" sz="1200" dirty="0">
                <a:solidFill>
                  <a:schemeClr val="dk1"/>
                </a:solidFill>
                <a:latin typeface="Calibri"/>
                <a:ea typeface="Calibri"/>
                <a:cs typeface="Calibri"/>
                <a:sym typeface="Calibri"/>
              </a:rPr>
              <a:t>This guideline is based on work by the British National Institute for Health and Care Excellence (NICE), who developed a decision aid for inhalers including greenhouse gas emissions.  (Ref 2). </a:t>
            </a:r>
            <a:endParaRPr sz="1200" dirty="0">
              <a:solidFill>
                <a:schemeClr val="dk1"/>
              </a:solidFill>
              <a:latin typeface="Calibri"/>
              <a:ea typeface="Calibri"/>
              <a:cs typeface="Calibri"/>
              <a:sym typeface="Calibri"/>
            </a:endParaRPr>
          </a:p>
          <a:p>
            <a:pPr marL="457200" lvl="0" indent="-304800" algn="l" rtl="0">
              <a:spcBef>
                <a:spcPts val="0"/>
              </a:spcBef>
              <a:spcAft>
                <a:spcPts val="0"/>
              </a:spcAft>
              <a:buClr>
                <a:schemeClr val="dk1"/>
              </a:buClr>
              <a:buSzPts val="1200"/>
              <a:buFont typeface="Calibri"/>
              <a:buChar char="-"/>
            </a:pPr>
            <a:r>
              <a:rPr lang="nl" sz="1200" b="1" dirty="0">
                <a:solidFill>
                  <a:schemeClr val="dk1"/>
                </a:solidFill>
                <a:latin typeface="Calibri"/>
                <a:ea typeface="Calibri"/>
                <a:cs typeface="Calibri"/>
                <a:sym typeface="Calibri"/>
              </a:rPr>
              <a:t>Mechanism: </a:t>
            </a:r>
            <a:r>
              <a:rPr lang="nl" sz="1200" dirty="0">
                <a:solidFill>
                  <a:schemeClr val="dk1"/>
                </a:solidFill>
                <a:latin typeface="Calibri"/>
                <a:ea typeface="Calibri"/>
                <a:cs typeface="Calibri"/>
                <a:sym typeface="Calibri"/>
              </a:rPr>
              <a:t>Metered dose inhalers release hydrofluorocarbon upon usage. These are 150-5000 times stronger greenhouse gas emissions than CO2. (Ref 3). </a:t>
            </a:r>
            <a:endParaRPr sz="1200" dirty="0">
              <a:solidFill>
                <a:schemeClr val="dk1"/>
              </a:solidFill>
              <a:latin typeface="Calibri"/>
              <a:ea typeface="Calibri"/>
              <a:cs typeface="Calibri"/>
              <a:sym typeface="Calibri"/>
            </a:endParaRPr>
          </a:p>
          <a:p>
            <a:pPr marL="457200" lvl="0" indent="-304800" algn="l" rtl="0">
              <a:spcBef>
                <a:spcPts val="0"/>
              </a:spcBef>
              <a:spcAft>
                <a:spcPts val="0"/>
              </a:spcAft>
              <a:buClr>
                <a:schemeClr val="dk1"/>
              </a:buClr>
              <a:buSzPts val="1200"/>
              <a:buFont typeface="Calibri"/>
              <a:buChar char="-"/>
            </a:pPr>
            <a:r>
              <a:rPr lang="nl" sz="1200" dirty="0">
                <a:solidFill>
                  <a:schemeClr val="dk1"/>
                </a:solidFill>
                <a:latin typeface="Calibri"/>
                <a:ea typeface="Calibri"/>
                <a:cs typeface="Calibri"/>
                <a:sym typeface="Calibri"/>
              </a:rPr>
              <a:t>In contrast with metered dose inhalers, the usage of dry powder inhalers does not release CO2 into the air.</a:t>
            </a:r>
            <a:endParaRPr sz="1200" dirty="0">
              <a:solidFill>
                <a:schemeClr val="dk1"/>
              </a:solidFill>
              <a:latin typeface="Calibri"/>
              <a:ea typeface="Calibri"/>
              <a:cs typeface="Calibri"/>
              <a:sym typeface="Calibri"/>
            </a:endParaRPr>
          </a:p>
          <a:p>
            <a:pPr marL="457200" lvl="0" indent="-304800" algn="l" rtl="0">
              <a:spcBef>
                <a:spcPts val="0"/>
              </a:spcBef>
              <a:spcAft>
                <a:spcPts val="0"/>
              </a:spcAft>
              <a:buClr>
                <a:schemeClr val="dk1"/>
              </a:buClr>
              <a:buSzPts val="1200"/>
              <a:buFont typeface="Calibri"/>
              <a:buChar char="-"/>
            </a:pPr>
            <a:r>
              <a:rPr lang="nl" sz="1200" dirty="0">
                <a:solidFill>
                  <a:schemeClr val="dk1"/>
                </a:solidFill>
                <a:latin typeface="Calibri"/>
                <a:ea typeface="Calibri"/>
                <a:cs typeface="Calibri"/>
                <a:sym typeface="Calibri"/>
              </a:rPr>
              <a:t>An asthma or COPD patiënt uses approximately 5,5 inhalers each year (Ref 4). Using a metered dose inhaler for a year is comparable to a return flight from Amsterdam to Paris. </a:t>
            </a:r>
            <a:endParaRPr lang="nl" sz="1200" dirty="0" smtClean="0">
              <a:solidFill>
                <a:schemeClr val="dk1"/>
              </a:solidFill>
              <a:latin typeface="Calibri"/>
              <a:ea typeface="Calibri"/>
              <a:cs typeface="Calibri"/>
              <a:sym typeface="Calibri"/>
            </a:endParaRPr>
          </a:p>
          <a:p>
            <a:pPr marL="457200" lvl="0" indent="-304800" algn="l" rtl="0">
              <a:spcBef>
                <a:spcPts val="0"/>
              </a:spcBef>
              <a:spcAft>
                <a:spcPts val="0"/>
              </a:spcAft>
              <a:buClr>
                <a:schemeClr val="dk1"/>
              </a:buClr>
              <a:buSzPts val="1200"/>
              <a:buFont typeface="Calibri"/>
              <a:buChar char="-"/>
            </a:pPr>
            <a:r>
              <a:rPr lang="nl" sz="1200" dirty="0" smtClean="0">
                <a:solidFill>
                  <a:schemeClr val="dk1"/>
                </a:solidFill>
                <a:latin typeface="Calibri"/>
                <a:ea typeface="Calibri"/>
                <a:cs typeface="Calibri"/>
                <a:sym typeface="Calibri"/>
              </a:rPr>
              <a:t>It</a:t>
            </a:r>
            <a:r>
              <a:rPr lang="nl" sz="1200" baseline="0" dirty="0" smtClean="0">
                <a:solidFill>
                  <a:schemeClr val="dk1"/>
                </a:solidFill>
                <a:latin typeface="Calibri"/>
                <a:ea typeface="Calibri"/>
                <a:cs typeface="Calibri"/>
                <a:sym typeface="Calibri"/>
              </a:rPr>
              <a:t> must also be taken into account that adequate use of inhalers is essential for effective results of the medicines and will therefore lead to less use of the medicines and potentially less hospital admissions, which is of course more sustainable. </a:t>
            </a:r>
            <a:r>
              <a:rPr lang="nl" sz="1200" baseline="0" smtClean="0">
                <a:solidFill>
                  <a:schemeClr val="dk1"/>
                </a:solidFill>
                <a:latin typeface="Calibri"/>
                <a:ea typeface="Calibri"/>
                <a:cs typeface="Calibri"/>
                <a:sym typeface="Calibri"/>
              </a:rPr>
              <a:t>(For </a:t>
            </a:r>
            <a:r>
              <a:rPr lang="nl" sz="1200" baseline="0" dirty="0" smtClean="0">
                <a:solidFill>
                  <a:schemeClr val="dk1"/>
                </a:solidFill>
                <a:latin typeface="Calibri"/>
                <a:ea typeface="Calibri"/>
                <a:cs typeface="Calibri"/>
                <a:sym typeface="Calibri"/>
              </a:rPr>
              <a:t>this matter, a metered dose inhaler can still be more sustainable when a patient (with risk for hospital admissions) is not able to use a dry powder inhaler as effectively as a metered dose </a:t>
            </a:r>
            <a:r>
              <a:rPr lang="nl" sz="1200" baseline="0" smtClean="0">
                <a:solidFill>
                  <a:schemeClr val="dk1"/>
                </a:solidFill>
                <a:latin typeface="Calibri"/>
                <a:ea typeface="Calibri"/>
                <a:cs typeface="Calibri"/>
                <a:sym typeface="Calibri"/>
              </a:rPr>
              <a:t>inhaler.) </a:t>
            </a:r>
            <a:endParaRPr sz="1200" dirty="0">
              <a:solidFill>
                <a:schemeClr val="dk1"/>
              </a:solidFill>
              <a:latin typeface="Calibri"/>
              <a:ea typeface="Calibri"/>
              <a:cs typeface="Calibri"/>
              <a:sym typeface="Calibri"/>
            </a:endParaRPr>
          </a:p>
          <a:p>
            <a:pPr marL="457200" lvl="0" indent="0" algn="l" rtl="0">
              <a:spcBef>
                <a:spcPts val="0"/>
              </a:spcBef>
              <a:spcAft>
                <a:spcPts val="0"/>
              </a:spcAft>
              <a:buNone/>
            </a:pPr>
            <a:endParaRPr sz="1450" dirty="0">
              <a:solidFill>
                <a:schemeClr val="dk1"/>
              </a:solidFill>
            </a:endParaRPr>
          </a:p>
          <a:p>
            <a:pPr marL="0" lvl="0" indent="0" algn="l" rtl="0">
              <a:spcBef>
                <a:spcPts val="0"/>
              </a:spcBef>
              <a:spcAft>
                <a:spcPts val="0"/>
              </a:spcAft>
              <a:buNone/>
            </a:pPr>
            <a:endParaRPr sz="1250" dirty="0">
              <a:solidFill>
                <a:schemeClr val="dk1"/>
              </a:solidFill>
              <a:latin typeface="Calibri"/>
              <a:ea typeface="Calibri"/>
              <a:cs typeface="Calibri"/>
              <a:sym typeface="Calibri"/>
            </a:endParaRPr>
          </a:p>
          <a:p>
            <a:pPr marL="0" lvl="0" indent="0" algn="l" rtl="0">
              <a:spcBef>
                <a:spcPts val="0"/>
              </a:spcBef>
              <a:spcAft>
                <a:spcPts val="0"/>
              </a:spcAft>
              <a:buNone/>
            </a:pPr>
            <a:r>
              <a:rPr lang="nl" sz="1250" dirty="0">
                <a:solidFill>
                  <a:schemeClr val="dk1"/>
                </a:solidFill>
                <a:latin typeface="Calibri"/>
                <a:ea typeface="Calibri"/>
                <a:cs typeface="Calibri"/>
                <a:sym typeface="Calibri"/>
              </a:rPr>
              <a:t>Bronnen:</a:t>
            </a:r>
            <a:endParaRPr sz="1250" dirty="0">
              <a:solidFill>
                <a:schemeClr val="dk1"/>
              </a:solidFill>
              <a:latin typeface="Calibri"/>
              <a:ea typeface="Calibri"/>
              <a:cs typeface="Calibri"/>
              <a:sym typeface="Calibri"/>
            </a:endParaRPr>
          </a:p>
          <a:p>
            <a:pPr marL="457200" lvl="0" indent="-307975" algn="l" rtl="0">
              <a:lnSpc>
                <a:spcPct val="133333"/>
              </a:lnSpc>
              <a:spcBef>
                <a:spcPts val="0"/>
              </a:spcBef>
              <a:spcAft>
                <a:spcPts val="0"/>
              </a:spcAft>
              <a:buClr>
                <a:schemeClr val="dk1"/>
              </a:buClr>
              <a:buSzPts val="1250"/>
              <a:buFont typeface="Calibri"/>
              <a:buAutoNum type="arabicPeriod"/>
            </a:pPr>
            <a:r>
              <a:rPr lang="nl" sz="1250" dirty="0">
                <a:solidFill>
                  <a:schemeClr val="dk1"/>
                </a:solidFill>
                <a:highlight>
                  <a:srgbClr val="F9FAFB"/>
                </a:highlight>
                <a:latin typeface="Calibri"/>
                <a:ea typeface="Calibri"/>
                <a:cs typeface="Calibri"/>
                <a:sym typeface="Calibri"/>
              </a:rPr>
              <a:t>Bottema JW, Bouma M, Broekhuizen L, et al. </a:t>
            </a:r>
            <a:r>
              <a:rPr lang="nl" sz="1250" u="sng" dirty="0">
                <a:solidFill>
                  <a:srgbClr val="2275D3"/>
                </a:solidFill>
                <a:highlight>
                  <a:srgbClr val="F9FAFB"/>
                </a:highlight>
                <a:latin typeface="Calibri"/>
                <a:ea typeface="Calibri"/>
                <a:cs typeface="Calibri"/>
                <a:sym typeface="Calibri"/>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NHG-Standaard Astma bij volwassenen</a:t>
            </a:r>
            <a:r>
              <a:rPr lang="nl" sz="1250" dirty="0">
                <a:solidFill>
                  <a:schemeClr val="dk1"/>
                </a:solidFill>
                <a:highlight>
                  <a:srgbClr val="F9FAFB"/>
                </a:highlight>
                <a:latin typeface="Calibri"/>
                <a:ea typeface="Calibri"/>
                <a:cs typeface="Calibri"/>
                <a:sym typeface="Calibri"/>
              </a:rPr>
              <a:t>. Utrecht: NHG; 2020.</a:t>
            </a:r>
            <a:endParaRPr sz="1250" dirty="0">
              <a:solidFill>
                <a:schemeClr val="dk1"/>
              </a:solidFill>
              <a:highlight>
                <a:srgbClr val="F9FAFB"/>
              </a:highlight>
              <a:latin typeface="Calibri"/>
              <a:ea typeface="Calibri"/>
              <a:cs typeface="Calibri"/>
              <a:sym typeface="Calibri"/>
            </a:endParaRPr>
          </a:p>
          <a:p>
            <a:pPr marL="457200" lvl="0" indent="-307975" algn="l" rtl="0">
              <a:lnSpc>
                <a:spcPct val="133333"/>
              </a:lnSpc>
              <a:spcBef>
                <a:spcPts val="0"/>
              </a:spcBef>
              <a:spcAft>
                <a:spcPts val="0"/>
              </a:spcAft>
              <a:buClr>
                <a:schemeClr val="dk1"/>
              </a:buClr>
              <a:buSzPts val="1250"/>
              <a:buFont typeface="Calibri"/>
              <a:buAutoNum type="arabicPeriod"/>
            </a:pPr>
            <a:r>
              <a:rPr lang="nl" sz="1250" u="sng" dirty="0">
                <a:solidFill>
                  <a:srgbClr val="2275D3"/>
                </a:solidFill>
                <a:highlight>
                  <a:srgbClr val="F9FAFB"/>
                </a:highlight>
                <a:latin typeface="Calibri"/>
                <a:ea typeface="Calibri"/>
                <a:cs typeface="Calibri"/>
                <a:sym typeface="Calibri"/>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Patient decision aid: Inhalers for asthma</a:t>
            </a:r>
            <a:r>
              <a:rPr lang="nl" sz="1250" dirty="0">
                <a:solidFill>
                  <a:schemeClr val="dk1"/>
                </a:solidFill>
                <a:highlight>
                  <a:srgbClr val="F9FAFB"/>
                </a:highlight>
                <a:latin typeface="Calibri"/>
                <a:ea typeface="Calibri"/>
                <a:cs typeface="Calibri"/>
                <a:sym typeface="Calibri"/>
              </a:rPr>
              <a:t>. London: National Institute for Health and Care Excellence; 2020.</a:t>
            </a:r>
            <a:endParaRPr sz="1250" dirty="0">
              <a:solidFill>
                <a:schemeClr val="dk1"/>
              </a:solidFill>
              <a:highlight>
                <a:srgbClr val="F9FAFB"/>
              </a:highlight>
              <a:latin typeface="Calibri"/>
              <a:ea typeface="Calibri"/>
              <a:cs typeface="Calibri"/>
              <a:sym typeface="Calibri"/>
            </a:endParaRPr>
          </a:p>
          <a:p>
            <a:pPr marL="457200" lvl="0" indent="-307975" algn="l" rtl="0">
              <a:lnSpc>
                <a:spcPct val="133333"/>
              </a:lnSpc>
              <a:spcBef>
                <a:spcPts val="0"/>
              </a:spcBef>
              <a:spcAft>
                <a:spcPts val="0"/>
              </a:spcAft>
              <a:buClr>
                <a:schemeClr val="dk1"/>
              </a:buClr>
              <a:buSzPts val="1250"/>
              <a:buFont typeface="Calibri"/>
              <a:buAutoNum type="arabicPeriod"/>
            </a:pPr>
            <a:r>
              <a:rPr lang="nl" sz="1250" dirty="0">
                <a:solidFill>
                  <a:schemeClr val="dk1"/>
                </a:solidFill>
                <a:highlight>
                  <a:srgbClr val="F9FAFB"/>
                </a:highlight>
                <a:latin typeface="Calibri"/>
                <a:ea typeface="Calibri"/>
                <a:cs typeface="Calibri"/>
                <a:sym typeface="Calibri"/>
              </a:rPr>
              <a:t>Fluorkoolwaterstoffen. </a:t>
            </a:r>
            <a:r>
              <a:rPr lang="nl" sz="1250" u="sng" dirty="0">
                <a:solidFill>
                  <a:srgbClr val="2275D3"/>
                </a:solidFill>
                <a:highlight>
                  <a:srgbClr val="F9FAFB"/>
                </a:highlight>
                <a:latin typeface="Calibri"/>
                <a:ea typeface="Calibri"/>
                <a:cs typeface="Calibri"/>
                <a:sym typeface="Calibri"/>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www.rivm.nl/fluorkoolwaterstoffen</a:t>
            </a:r>
            <a:r>
              <a:rPr lang="nl" sz="1250" dirty="0">
                <a:solidFill>
                  <a:schemeClr val="dk1"/>
                </a:solidFill>
                <a:highlight>
                  <a:srgbClr val="F9FAFB"/>
                </a:highlight>
                <a:latin typeface="Calibri"/>
                <a:ea typeface="Calibri"/>
                <a:cs typeface="Calibri"/>
                <a:sym typeface="Calibri"/>
              </a:rPr>
              <a:t>, geraadpleegd op 1 oktober 2021.</a:t>
            </a:r>
            <a:endParaRPr sz="1250" dirty="0">
              <a:solidFill>
                <a:schemeClr val="dk1"/>
              </a:solidFill>
              <a:highlight>
                <a:srgbClr val="F9FAFB"/>
              </a:highlight>
              <a:latin typeface="Calibri"/>
              <a:ea typeface="Calibri"/>
              <a:cs typeface="Calibri"/>
              <a:sym typeface="Calibri"/>
            </a:endParaRPr>
          </a:p>
          <a:p>
            <a:pPr marL="457200" lvl="0" indent="-307975" algn="l" rtl="0">
              <a:lnSpc>
                <a:spcPct val="133333"/>
              </a:lnSpc>
              <a:spcBef>
                <a:spcPts val="0"/>
              </a:spcBef>
              <a:spcAft>
                <a:spcPts val="0"/>
              </a:spcAft>
              <a:buClr>
                <a:schemeClr val="dk1"/>
              </a:buClr>
              <a:buSzPts val="1250"/>
              <a:buFont typeface="Calibri"/>
              <a:buAutoNum type="arabicPeriod"/>
            </a:pPr>
            <a:r>
              <a:rPr lang="nl" sz="1250" dirty="0">
                <a:solidFill>
                  <a:schemeClr val="dk1"/>
                </a:solidFill>
                <a:highlight>
                  <a:srgbClr val="F9FAFB"/>
                </a:highlight>
                <a:latin typeface="Calibri"/>
                <a:ea typeface="Calibri"/>
                <a:cs typeface="Calibri"/>
                <a:sym typeface="Calibri"/>
              </a:rPr>
              <a:t>Zorginstituut Nederland. GIPdatabank. </a:t>
            </a:r>
            <a:r>
              <a:rPr lang="nl" sz="1250" u="sng" dirty="0">
                <a:solidFill>
                  <a:srgbClr val="2275D3"/>
                </a:solidFill>
                <a:highlight>
                  <a:srgbClr val="F9FAFB"/>
                </a:highlight>
                <a:latin typeface="Calibri"/>
                <a:ea typeface="Calibri"/>
                <a:cs typeface="Calibri"/>
                <a:sym typeface="Calibri"/>
                <a:hlinkClick r:id="rId6">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www.gipdatabank.nl</a:t>
            </a:r>
            <a:r>
              <a:rPr lang="nl" sz="1250" dirty="0">
                <a:solidFill>
                  <a:schemeClr val="dk1"/>
                </a:solidFill>
                <a:highlight>
                  <a:srgbClr val="F9FAFB"/>
                </a:highlight>
                <a:latin typeface="Calibri"/>
                <a:ea typeface="Calibri"/>
                <a:cs typeface="Calibri"/>
                <a:sym typeface="Calibri"/>
              </a:rPr>
              <a:t>, geraadpleegd op 1 oktober 2021.</a:t>
            </a:r>
            <a:endParaRPr sz="700" dirty="0">
              <a:latin typeface="Calibri"/>
              <a:ea typeface="Calibri"/>
              <a:cs typeface="Calibri"/>
              <a:sym typeface="Calibri"/>
            </a:endParaRPr>
          </a:p>
        </p:txBody>
      </p:sp>
      <p:sp>
        <p:nvSpPr>
          <p:cNvPr id="127" name="Google Shape;127;g1997700bba0_0_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1997700bba0_0_1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20675" algn="l" rtl="0">
              <a:spcBef>
                <a:spcPts val="0"/>
              </a:spcBef>
              <a:spcAft>
                <a:spcPts val="0"/>
              </a:spcAft>
              <a:buClr>
                <a:schemeClr val="dk1"/>
              </a:buClr>
              <a:buSzPts val="1450"/>
              <a:buChar char="-"/>
            </a:pPr>
            <a:r>
              <a:rPr lang="en-US" sz="1600" dirty="0" smtClean="0"/>
              <a:t>Patients with asthma or COPD also indirectly suffer from the effects of global warming. For example, due to climate change, summer smog occurs more often and exposure to pollen is higher than in the past . Every reduction in greenhouse gases therefore also contributes to better air quality, which in turn leads to health gains for vulnerable patients with asthma or COPD.</a:t>
            </a:r>
            <a:endParaRPr dirty="0"/>
          </a:p>
        </p:txBody>
      </p:sp>
      <p:sp>
        <p:nvSpPr>
          <p:cNvPr id="138" name="Google Shape;138;g1997700bba0_0_19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eldia" type="title">
  <p:cSld name="TITLE">
    <p:spTree>
      <p:nvGrpSpPr>
        <p:cNvPr id="1" name="Shape 56"/>
        <p:cNvGrpSpPr/>
        <p:nvPr/>
      </p:nvGrpSpPr>
      <p:grpSpPr>
        <a:xfrm>
          <a:off x="0" y="0"/>
          <a:ext cx="0" cy="0"/>
          <a:chOff x="0" y="0"/>
          <a:chExt cx="0" cy="0"/>
        </a:xfrm>
      </p:grpSpPr>
      <p:sp>
        <p:nvSpPr>
          <p:cNvPr id="57" name="Google Shape;57;p14"/>
          <p:cNvSpPr txBox="1">
            <a:spLocks noGrp="1"/>
          </p:cNvSpPr>
          <p:nvPr>
            <p:ph type="ctrTitle"/>
          </p:nvPr>
        </p:nvSpPr>
        <p:spPr>
          <a:xfrm>
            <a:off x="1143000" y="841772"/>
            <a:ext cx="6858000" cy="1790700"/>
          </a:xfrm>
          <a:prstGeom prst="rect">
            <a:avLst/>
          </a:prstGeom>
          <a:noFill/>
          <a:ln>
            <a:noFill/>
          </a:ln>
        </p:spPr>
        <p:txBody>
          <a:bodyPr spcFirstLastPara="1" wrap="square" lIns="68575" tIns="34275" rIns="68575" bIns="34275" anchor="b" anchorCtr="0">
            <a:normAutofit/>
          </a:bodyPr>
          <a:lstStyle>
            <a:lvl1pPr lvl="0" algn="ctr" rtl="0">
              <a:lnSpc>
                <a:spcPct val="90000"/>
              </a:lnSpc>
              <a:spcBef>
                <a:spcPts val="0"/>
              </a:spcBef>
              <a:spcAft>
                <a:spcPts val="0"/>
              </a:spcAft>
              <a:buClr>
                <a:schemeClr val="dk1"/>
              </a:buClr>
              <a:buSzPts val="4500"/>
              <a:buFont typeface="Calibri"/>
              <a:buNone/>
              <a:defRPr sz="45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58" name="Google Shape;58;p14"/>
          <p:cNvSpPr txBox="1">
            <a:spLocks noGrp="1"/>
          </p:cNvSpPr>
          <p:nvPr>
            <p:ph type="subTitle" idx="1"/>
          </p:nvPr>
        </p:nvSpPr>
        <p:spPr>
          <a:xfrm>
            <a:off x="1143000" y="2701529"/>
            <a:ext cx="6858000" cy="12417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dk1"/>
              </a:buClr>
              <a:buSzPts val="1800"/>
              <a:buNone/>
              <a:defRPr sz="1800"/>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59" name="Google Shape;59;p1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60" name="Google Shape;60;p1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61" name="Google Shape;61;p1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el en object" type="obj">
  <p:cSld name="OBJECT">
    <p:spTree>
      <p:nvGrpSpPr>
        <p:cNvPr id="1" name="Shape 62"/>
        <p:cNvGrpSpPr/>
        <p:nvPr/>
      </p:nvGrpSpPr>
      <p:grpSpPr>
        <a:xfrm>
          <a:off x="0" y="0"/>
          <a:ext cx="0" cy="0"/>
          <a:chOff x="0" y="0"/>
          <a:chExt cx="0" cy="0"/>
        </a:xfrm>
      </p:grpSpPr>
      <p:sp>
        <p:nvSpPr>
          <p:cNvPr id="63" name="Google Shape;63;p15"/>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64" name="Google Shape;64;p15"/>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65" name="Google Shape;65;p15"/>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66" name="Google Shape;66;p15"/>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67" name="Google Shape;67;p15"/>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ekop" type="secHead">
  <p:cSld name="SECTION_HEADER">
    <p:spTree>
      <p:nvGrpSpPr>
        <p:cNvPr id="1" name="Shape 68"/>
        <p:cNvGrpSpPr/>
        <p:nvPr/>
      </p:nvGrpSpPr>
      <p:grpSpPr>
        <a:xfrm>
          <a:off x="0" y="0"/>
          <a:ext cx="0" cy="0"/>
          <a:chOff x="0" y="0"/>
          <a:chExt cx="0" cy="0"/>
        </a:xfrm>
      </p:grpSpPr>
      <p:sp>
        <p:nvSpPr>
          <p:cNvPr id="69" name="Google Shape;69;p16"/>
          <p:cNvSpPr txBox="1">
            <a:spLocks noGrp="1"/>
          </p:cNvSpPr>
          <p:nvPr>
            <p:ph type="title"/>
          </p:nvPr>
        </p:nvSpPr>
        <p:spPr>
          <a:xfrm>
            <a:off x="623888" y="1282303"/>
            <a:ext cx="7886700" cy="21396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1"/>
              </a:buClr>
              <a:buSzPts val="4500"/>
              <a:buFont typeface="Calibri"/>
              <a:buNone/>
              <a:defRPr sz="45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70" name="Google Shape;70;p16"/>
          <p:cNvSpPr txBox="1">
            <a:spLocks noGrp="1"/>
          </p:cNvSpPr>
          <p:nvPr>
            <p:ph type="body" idx="1"/>
          </p:nvPr>
        </p:nvSpPr>
        <p:spPr>
          <a:xfrm>
            <a:off x="623888" y="3442097"/>
            <a:ext cx="7886700" cy="11253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rgbClr val="888888"/>
              </a:buClr>
              <a:buSzPts val="1800"/>
              <a:buNone/>
              <a:defRPr sz="1800">
                <a:solidFill>
                  <a:srgbClr val="888888"/>
                </a:solidFill>
              </a:defRPr>
            </a:lvl1pPr>
            <a:lvl2pPr marL="914400" lvl="1" indent="-228600" algn="l" rtl="0">
              <a:lnSpc>
                <a:spcPct val="90000"/>
              </a:lnSpc>
              <a:spcBef>
                <a:spcPts val="400"/>
              </a:spcBef>
              <a:spcAft>
                <a:spcPts val="0"/>
              </a:spcAft>
              <a:buClr>
                <a:srgbClr val="888888"/>
              </a:buClr>
              <a:buSzPts val="1500"/>
              <a:buNone/>
              <a:defRPr sz="1500">
                <a:solidFill>
                  <a:srgbClr val="888888"/>
                </a:solidFill>
              </a:defRPr>
            </a:lvl2pPr>
            <a:lvl3pPr marL="1371600" lvl="2" indent="-228600" algn="l" rtl="0">
              <a:lnSpc>
                <a:spcPct val="90000"/>
              </a:lnSpc>
              <a:spcBef>
                <a:spcPts val="400"/>
              </a:spcBef>
              <a:spcAft>
                <a:spcPts val="0"/>
              </a:spcAft>
              <a:buClr>
                <a:srgbClr val="888888"/>
              </a:buClr>
              <a:buSzPts val="1400"/>
              <a:buNone/>
              <a:defRPr sz="1400">
                <a:solidFill>
                  <a:srgbClr val="888888"/>
                </a:solidFill>
              </a:defRPr>
            </a:lvl3pPr>
            <a:lvl4pPr marL="1828800" lvl="3" indent="-228600" algn="l" rtl="0">
              <a:lnSpc>
                <a:spcPct val="90000"/>
              </a:lnSpc>
              <a:spcBef>
                <a:spcPts val="400"/>
              </a:spcBef>
              <a:spcAft>
                <a:spcPts val="0"/>
              </a:spcAft>
              <a:buClr>
                <a:srgbClr val="888888"/>
              </a:buClr>
              <a:buSzPts val="1200"/>
              <a:buNone/>
              <a:defRPr sz="1200">
                <a:solidFill>
                  <a:srgbClr val="888888"/>
                </a:solidFill>
              </a:defRPr>
            </a:lvl4pPr>
            <a:lvl5pPr marL="2286000" lvl="4" indent="-228600" algn="l" rtl="0">
              <a:lnSpc>
                <a:spcPct val="90000"/>
              </a:lnSpc>
              <a:spcBef>
                <a:spcPts val="400"/>
              </a:spcBef>
              <a:spcAft>
                <a:spcPts val="0"/>
              </a:spcAft>
              <a:buClr>
                <a:srgbClr val="888888"/>
              </a:buClr>
              <a:buSzPts val="1200"/>
              <a:buNone/>
              <a:defRPr sz="1200">
                <a:solidFill>
                  <a:srgbClr val="888888"/>
                </a:solidFill>
              </a:defRPr>
            </a:lvl5pPr>
            <a:lvl6pPr marL="2743200" lvl="5" indent="-228600" algn="l" rtl="0">
              <a:lnSpc>
                <a:spcPct val="90000"/>
              </a:lnSpc>
              <a:spcBef>
                <a:spcPts val="400"/>
              </a:spcBef>
              <a:spcAft>
                <a:spcPts val="0"/>
              </a:spcAft>
              <a:buClr>
                <a:srgbClr val="888888"/>
              </a:buClr>
              <a:buSzPts val="1200"/>
              <a:buNone/>
              <a:defRPr sz="1200">
                <a:solidFill>
                  <a:srgbClr val="888888"/>
                </a:solidFill>
              </a:defRPr>
            </a:lvl6pPr>
            <a:lvl7pPr marL="3200400" lvl="6" indent="-228600" algn="l" rtl="0">
              <a:lnSpc>
                <a:spcPct val="90000"/>
              </a:lnSpc>
              <a:spcBef>
                <a:spcPts val="400"/>
              </a:spcBef>
              <a:spcAft>
                <a:spcPts val="0"/>
              </a:spcAft>
              <a:buClr>
                <a:srgbClr val="888888"/>
              </a:buClr>
              <a:buSzPts val="1200"/>
              <a:buNone/>
              <a:defRPr sz="1200">
                <a:solidFill>
                  <a:srgbClr val="888888"/>
                </a:solidFill>
              </a:defRPr>
            </a:lvl7pPr>
            <a:lvl8pPr marL="3657600" lvl="7" indent="-228600" algn="l" rtl="0">
              <a:lnSpc>
                <a:spcPct val="90000"/>
              </a:lnSpc>
              <a:spcBef>
                <a:spcPts val="400"/>
              </a:spcBef>
              <a:spcAft>
                <a:spcPts val="0"/>
              </a:spcAft>
              <a:buClr>
                <a:srgbClr val="888888"/>
              </a:buClr>
              <a:buSzPts val="1200"/>
              <a:buNone/>
              <a:defRPr sz="1200">
                <a:solidFill>
                  <a:srgbClr val="888888"/>
                </a:solidFill>
              </a:defRPr>
            </a:lvl8pPr>
            <a:lvl9pPr marL="4114800" lvl="8" indent="-228600" algn="l" rtl="0">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71" name="Google Shape;71;p16"/>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72" name="Google Shape;72;p16"/>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73" name="Google Shape;73;p16"/>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Inhoud van twee" type="twoObj">
  <p:cSld name="TWO_OBJECTS">
    <p:spTree>
      <p:nvGrpSpPr>
        <p:cNvPr id="1" name="Shape 74"/>
        <p:cNvGrpSpPr/>
        <p:nvPr/>
      </p:nvGrpSpPr>
      <p:grpSpPr>
        <a:xfrm>
          <a:off x="0" y="0"/>
          <a:ext cx="0" cy="0"/>
          <a:chOff x="0" y="0"/>
          <a:chExt cx="0" cy="0"/>
        </a:xfrm>
      </p:grpSpPr>
      <p:sp>
        <p:nvSpPr>
          <p:cNvPr id="75" name="Google Shape;75;p17"/>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76" name="Google Shape;76;p17"/>
          <p:cNvSpPr txBox="1">
            <a:spLocks noGrp="1"/>
          </p:cNvSpPr>
          <p:nvPr>
            <p:ph type="body" idx="1"/>
          </p:nvPr>
        </p:nvSpPr>
        <p:spPr>
          <a:xfrm>
            <a:off x="628650" y="1369219"/>
            <a:ext cx="3886200" cy="32634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77" name="Google Shape;77;p17"/>
          <p:cNvSpPr txBox="1">
            <a:spLocks noGrp="1"/>
          </p:cNvSpPr>
          <p:nvPr>
            <p:ph type="body" idx="2"/>
          </p:nvPr>
        </p:nvSpPr>
        <p:spPr>
          <a:xfrm>
            <a:off x="4629150" y="1369219"/>
            <a:ext cx="3886200" cy="32634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78" name="Google Shape;78;p17"/>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79" name="Google Shape;79;p17"/>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80" name="Google Shape;80;p17"/>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Vergelijking" type="twoTxTwoObj">
  <p:cSld name="TWO_OBJECTS_WITH_TEXT">
    <p:spTree>
      <p:nvGrpSpPr>
        <p:cNvPr id="1" name="Shape 81"/>
        <p:cNvGrpSpPr/>
        <p:nvPr/>
      </p:nvGrpSpPr>
      <p:grpSpPr>
        <a:xfrm>
          <a:off x="0" y="0"/>
          <a:ext cx="0" cy="0"/>
          <a:chOff x="0" y="0"/>
          <a:chExt cx="0" cy="0"/>
        </a:xfrm>
      </p:grpSpPr>
      <p:sp>
        <p:nvSpPr>
          <p:cNvPr id="82" name="Google Shape;82;p18"/>
          <p:cNvSpPr txBox="1">
            <a:spLocks noGrp="1"/>
          </p:cNvSpPr>
          <p:nvPr>
            <p:ph type="title"/>
          </p:nvPr>
        </p:nvSpPr>
        <p:spPr>
          <a:xfrm>
            <a:off x="629841"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83" name="Google Shape;83;p18"/>
          <p:cNvSpPr txBox="1">
            <a:spLocks noGrp="1"/>
          </p:cNvSpPr>
          <p:nvPr>
            <p:ph type="body" idx="1"/>
          </p:nvPr>
        </p:nvSpPr>
        <p:spPr>
          <a:xfrm>
            <a:off x="629841" y="1260872"/>
            <a:ext cx="3868500" cy="618000"/>
          </a:xfrm>
          <a:prstGeom prst="rect">
            <a:avLst/>
          </a:prstGeom>
          <a:noFill/>
          <a:ln>
            <a:noFill/>
          </a:ln>
        </p:spPr>
        <p:txBody>
          <a:bodyPr spcFirstLastPara="1" wrap="square" lIns="68575" tIns="34275" rIns="68575" bIns="34275" anchor="b" anchorCtr="0">
            <a:normAutofit/>
          </a:bodyPr>
          <a:lstStyle>
            <a:lvl1pPr marL="457200" lvl="0" indent="-228600" algn="l" rtl="0">
              <a:lnSpc>
                <a:spcPct val="90000"/>
              </a:lnSpc>
              <a:spcBef>
                <a:spcPts val="800"/>
              </a:spcBef>
              <a:spcAft>
                <a:spcPts val="0"/>
              </a:spcAft>
              <a:buClr>
                <a:schemeClr val="dk1"/>
              </a:buClr>
              <a:buSzPts val="1800"/>
              <a:buNone/>
              <a:defRPr sz="1800" b="1"/>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84" name="Google Shape;84;p18"/>
          <p:cNvSpPr txBox="1">
            <a:spLocks noGrp="1"/>
          </p:cNvSpPr>
          <p:nvPr>
            <p:ph type="body" idx="2"/>
          </p:nvPr>
        </p:nvSpPr>
        <p:spPr>
          <a:xfrm>
            <a:off x="629841" y="1878806"/>
            <a:ext cx="3868500" cy="27636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85" name="Google Shape;85;p18"/>
          <p:cNvSpPr txBox="1">
            <a:spLocks noGrp="1"/>
          </p:cNvSpPr>
          <p:nvPr>
            <p:ph type="body" idx="3"/>
          </p:nvPr>
        </p:nvSpPr>
        <p:spPr>
          <a:xfrm>
            <a:off x="4629150" y="1260872"/>
            <a:ext cx="3887400" cy="618000"/>
          </a:xfrm>
          <a:prstGeom prst="rect">
            <a:avLst/>
          </a:prstGeom>
          <a:noFill/>
          <a:ln>
            <a:noFill/>
          </a:ln>
        </p:spPr>
        <p:txBody>
          <a:bodyPr spcFirstLastPara="1" wrap="square" lIns="68575" tIns="34275" rIns="68575" bIns="34275" anchor="b" anchorCtr="0">
            <a:normAutofit/>
          </a:bodyPr>
          <a:lstStyle>
            <a:lvl1pPr marL="457200" lvl="0" indent="-228600" algn="l" rtl="0">
              <a:lnSpc>
                <a:spcPct val="90000"/>
              </a:lnSpc>
              <a:spcBef>
                <a:spcPts val="800"/>
              </a:spcBef>
              <a:spcAft>
                <a:spcPts val="0"/>
              </a:spcAft>
              <a:buClr>
                <a:schemeClr val="dk1"/>
              </a:buClr>
              <a:buSzPts val="1800"/>
              <a:buNone/>
              <a:defRPr sz="1800" b="1"/>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86" name="Google Shape;86;p18"/>
          <p:cNvSpPr txBox="1">
            <a:spLocks noGrp="1"/>
          </p:cNvSpPr>
          <p:nvPr>
            <p:ph type="body" idx="4"/>
          </p:nvPr>
        </p:nvSpPr>
        <p:spPr>
          <a:xfrm>
            <a:off x="4629150" y="1878806"/>
            <a:ext cx="3887400" cy="27636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87" name="Google Shape;87;p18"/>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88" name="Google Shape;88;p18"/>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89" name="Google Shape;89;p18"/>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Alleen titel" type="titleOnly">
  <p:cSld name="TITLE_ONLY">
    <p:spTree>
      <p:nvGrpSpPr>
        <p:cNvPr id="1" name="Shape 90"/>
        <p:cNvGrpSpPr/>
        <p:nvPr/>
      </p:nvGrpSpPr>
      <p:grpSpPr>
        <a:xfrm>
          <a:off x="0" y="0"/>
          <a:ext cx="0" cy="0"/>
          <a:chOff x="0" y="0"/>
          <a:chExt cx="0" cy="0"/>
        </a:xfrm>
      </p:grpSpPr>
      <p:sp>
        <p:nvSpPr>
          <p:cNvPr id="91" name="Google Shape;91;p19"/>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92" name="Google Shape;92;p19"/>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93" name="Google Shape;93;p19"/>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94" name="Google Shape;94;p19"/>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Leeg" type="blank">
  <p:cSld name="BLANK">
    <p:spTree>
      <p:nvGrpSpPr>
        <p:cNvPr id="1" name="Shape 95"/>
        <p:cNvGrpSpPr/>
        <p:nvPr/>
      </p:nvGrpSpPr>
      <p:grpSpPr>
        <a:xfrm>
          <a:off x="0" y="0"/>
          <a:ext cx="0" cy="0"/>
          <a:chOff x="0" y="0"/>
          <a:chExt cx="0" cy="0"/>
        </a:xfrm>
      </p:grpSpPr>
      <p:sp>
        <p:nvSpPr>
          <p:cNvPr id="96" name="Google Shape;96;p20"/>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97" name="Google Shape;97;p20"/>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98" name="Google Shape;98;p20"/>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Inhoud met bijschrift" type="objTx">
  <p:cSld name="OBJECT_WITH_CAPTION_TEXT">
    <p:spTree>
      <p:nvGrpSpPr>
        <p:cNvPr id="1" name="Shape 99"/>
        <p:cNvGrpSpPr/>
        <p:nvPr/>
      </p:nvGrpSpPr>
      <p:grpSpPr>
        <a:xfrm>
          <a:off x="0" y="0"/>
          <a:ext cx="0" cy="0"/>
          <a:chOff x="0" y="0"/>
          <a:chExt cx="0" cy="0"/>
        </a:xfrm>
      </p:grpSpPr>
      <p:sp>
        <p:nvSpPr>
          <p:cNvPr id="100" name="Google Shape;100;p21"/>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1"/>
              </a:buClr>
              <a:buSzPts val="2400"/>
              <a:buFont typeface="Calibri"/>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01" name="Google Shape;101;p21"/>
          <p:cNvSpPr txBox="1">
            <a:spLocks noGrp="1"/>
          </p:cNvSpPr>
          <p:nvPr>
            <p:ph type="body" idx="1"/>
          </p:nvPr>
        </p:nvSpPr>
        <p:spPr>
          <a:xfrm>
            <a:off x="3887391" y="740569"/>
            <a:ext cx="4629300" cy="3655200"/>
          </a:xfrm>
          <a:prstGeom prst="rect">
            <a:avLst/>
          </a:prstGeom>
          <a:noFill/>
          <a:ln>
            <a:noFill/>
          </a:ln>
        </p:spPr>
        <p:txBody>
          <a:bodyPr spcFirstLastPara="1" wrap="square" lIns="68575" tIns="34275" rIns="68575" bIns="34275" anchor="t" anchorCtr="0">
            <a:normAutofit/>
          </a:bodyPr>
          <a:lstStyle>
            <a:lvl1pPr marL="457200" lvl="0" indent="-381000" algn="l" rtl="0">
              <a:lnSpc>
                <a:spcPct val="90000"/>
              </a:lnSpc>
              <a:spcBef>
                <a:spcPts val="800"/>
              </a:spcBef>
              <a:spcAft>
                <a:spcPts val="0"/>
              </a:spcAft>
              <a:buClr>
                <a:schemeClr val="dk1"/>
              </a:buClr>
              <a:buSzPts val="2400"/>
              <a:buChar char="•"/>
              <a:defRPr sz="2400"/>
            </a:lvl1pPr>
            <a:lvl2pPr marL="914400" lvl="1" indent="-361950" algn="l" rtl="0">
              <a:lnSpc>
                <a:spcPct val="90000"/>
              </a:lnSpc>
              <a:spcBef>
                <a:spcPts val="400"/>
              </a:spcBef>
              <a:spcAft>
                <a:spcPts val="0"/>
              </a:spcAft>
              <a:buClr>
                <a:schemeClr val="dk1"/>
              </a:buClr>
              <a:buSzPts val="2100"/>
              <a:buChar char="•"/>
              <a:defRPr sz="2100"/>
            </a:lvl2pPr>
            <a:lvl3pPr marL="1371600" lvl="2" indent="-342900" algn="l" rtl="0">
              <a:lnSpc>
                <a:spcPct val="90000"/>
              </a:lnSpc>
              <a:spcBef>
                <a:spcPts val="400"/>
              </a:spcBef>
              <a:spcAft>
                <a:spcPts val="0"/>
              </a:spcAft>
              <a:buClr>
                <a:schemeClr val="dk1"/>
              </a:buClr>
              <a:buSzPts val="1800"/>
              <a:buChar char="•"/>
              <a:defRPr sz="1800"/>
            </a:lvl3pPr>
            <a:lvl4pPr marL="1828800" lvl="3" indent="-323850" algn="l" rtl="0">
              <a:lnSpc>
                <a:spcPct val="90000"/>
              </a:lnSpc>
              <a:spcBef>
                <a:spcPts val="400"/>
              </a:spcBef>
              <a:spcAft>
                <a:spcPts val="0"/>
              </a:spcAft>
              <a:buClr>
                <a:schemeClr val="dk1"/>
              </a:buClr>
              <a:buSzPts val="1500"/>
              <a:buChar char="•"/>
              <a:defRPr sz="1500"/>
            </a:lvl4pPr>
            <a:lvl5pPr marL="2286000" lvl="4" indent="-323850" algn="l" rtl="0">
              <a:lnSpc>
                <a:spcPct val="90000"/>
              </a:lnSpc>
              <a:spcBef>
                <a:spcPts val="400"/>
              </a:spcBef>
              <a:spcAft>
                <a:spcPts val="0"/>
              </a:spcAft>
              <a:buClr>
                <a:schemeClr val="dk1"/>
              </a:buClr>
              <a:buSzPts val="1500"/>
              <a:buChar char="•"/>
              <a:defRPr sz="15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102" name="Google Shape;102;p21"/>
          <p:cNvSpPr txBox="1">
            <a:spLocks noGrp="1"/>
          </p:cNvSpPr>
          <p:nvPr>
            <p:ph type="body" idx="2"/>
          </p:nvPr>
        </p:nvSpPr>
        <p:spPr>
          <a:xfrm>
            <a:off x="629841" y="1543050"/>
            <a:ext cx="2949000" cy="28587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dk1"/>
              </a:buClr>
              <a:buSzPts val="1200"/>
              <a:buNone/>
              <a:defRPr sz="1200"/>
            </a:lvl1pPr>
            <a:lvl2pPr marL="914400" lvl="1" indent="-228600" algn="l" rtl="0">
              <a:lnSpc>
                <a:spcPct val="90000"/>
              </a:lnSpc>
              <a:spcBef>
                <a:spcPts val="400"/>
              </a:spcBef>
              <a:spcAft>
                <a:spcPts val="0"/>
              </a:spcAft>
              <a:buClr>
                <a:schemeClr val="dk1"/>
              </a:buClr>
              <a:buSzPts val="1100"/>
              <a:buNone/>
              <a:defRPr sz="1100"/>
            </a:lvl2pPr>
            <a:lvl3pPr marL="1371600" lvl="2" indent="-228600" algn="l" rtl="0">
              <a:lnSpc>
                <a:spcPct val="90000"/>
              </a:lnSpc>
              <a:spcBef>
                <a:spcPts val="400"/>
              </a:spcBef>
              <a:spcAft>
                <a:spcPts val="0"/>
              </a:spcAft>
              <a:buClr>
                <a:schemeClr val="dk1"/>
              </a:buClr>
              <a:buSzPts val="900"/>
              <a:buNone/>
              <a:defRPr sz="900"/>
            </a:lvl3pPr>
            <a:lvl4pPr marL="1828800" lvl="3" indent="-228600" algn="l" rtl="0">
              <a:lnSpc>
                <a:spcPct val="90000"/>
              </a:lnSpc>
              <a:spcBef>
                <a:spcPts val="400"/>
              </a:spcBef>
              <a:spcAft>
                <a:spcPts val="0"/>
              </a:spcAft>
              <a:buClr>
                <a:schemeClr val="dk1"/>
              </a:buClr>
              <a:buSzPts val="800"/>
              <a:buNone/>
              <a:defRPr sz="800"/>
            </a:lvl4pPr>
            <a:lvl5pPr marL="2286000" lvl="4" indent="-228600" algn="l" rtl="0">
              <a:lnSpc>
                <a:spcPct val="90000"/>
              </a:lnSpc>
              <a:spcBef>
                <a:spcPts val="400"/>
              </a:spcBef>
              <a:spcAft>
                <a:spcPts val="0"/>
              </a:spcAft>
              <a:buClr>
                <a:schemeClr val="dk1"/>
              </a:buClr>
              <a:buSzPts val="800"/>
              <a:buNone/>
              <a:defRPr sz="800"/>
            </a:lvl5pPr>
            <a:lvl6pPr marL="2743200" lvl="5" indent="-228600" algn="l" rtl="0">
              <a:lnSpc>
                <a:spcPct val="90000"/>
              </a:lnSpc>
              <a:spcBef>
                <a:spcPts val="400"/>
              </a:spcBef>
              <a:spcAft>
                <a:spcPts val="0"/>
              </a:spcAft>
              <a:buClr>
                <a:schemeClr val="dk1"/>
              </a:buClr>
              <a:buSzPts val="800"/>
              <a:buNone/>
              <a:defRPr sz="800"/>
            </a:lvl6pPr>
            <a:lvl7pPr marL="3200400" lvl="6" indent="-228600" algn="l" rtl="0">
              <a:lnSpc>
                <a:spcPct val="90000"/>
              </a:lnSpc>
              <a:spcBef>
                <a:spcPts val="400"/>
              </a:spcBef>
              <a:spcAft>
                <a:spcPts val="0"/>
              </a:spcAft>
              <a:buClr>
                <a:schemeClr val="dk1"/>
              </a:buClr>
              <a:buSzPts val="800"/>
              <a:buNone/>
              <a:defRPr sz="800"/>
            </a:lvl7pPr>
            <a:lvl8pPr marL="3657600" lvl="7" indent="-228600" algn="l" rtl="0">
              <a:lnSpc>
                <a:spcPct val="90000"/>
              </a:lnSpc>
              <a:spcBef>
                <a:spcPts val="400"/>
              </a:spcBef>
              <a:spcAft>
                <a:spcPts val="0"/>
              </a:spcAft>
              <a:buClr>
                <a:schemeClr val="dk1"/>
              </a:buClr>
              <a:buSzPts val="800"/>
              <a:buNone/>
              <a:defRPr sz="800"/>
            </a:lvl8pPr>
            <a:lvl9pPr marL="4114800" lvl="8" indent="-228600" algn="l" rtl="0">
              <a:lnSpc>
                <a:spcPct val="90000"/>
              </a:lnSpc>
              <a:spcBef>
                <a:spcPts val="400"/>
              </a:spcBef>
              <a:spcAft>
                <a:spcPts val="0"/>
              </a:spcAft>
              <a:buClr>
                <a:schemeClr val="dk1"/>
              </a:buClr>
              <a:buSzPts val="800"/>
              <a:buNone/>
              <a:defRPr sz="800"/>
            </a:lvl9pPr>
          </a:lstStyle>
          <a:p>
            <a:endParaRPr/>
          </a:p>
        </p:txBody>
      </p:sp>
      <p:sp>
        <p:nvSpPr>
          <p:cNvPr id="103" name="Google Shape;103;p21"/>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04" name="Google Shape;104;p21"/>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05" name="Google Shape;105;p21"/>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Afbeelding met bijschrift" type="picTx">
  <p:cSld name="PICTURE_WITH_CAPTION_TEXT">
    <p:spTree>
      <p:nvGrpSpPr>
        <p:cNvPr id="1" name="Shape 106"/>
        <p:cNvGrpSpPr/>
        <p:nvPr/>
      </p:nvGrpSpPr>
      <p:grpSpPr>
        <a:xfrm>
          <a:off x="0" y="0"/>
          <a:ext cx="0" cy="0"/>
          <a:chOff x="0" y="0"/>
          <a:chExt cx="0" cy="0"/>
        </a:xfrm>
      </p:grpSpPr>
      <p:sp>
        <p:nvSpPr>
          <p:cNvPr id="107" name="Google Shape;107;p22"/>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1"/>
              </a:buClr>
              <a:buSzPts val="2400"/>
              <a:buFont typeface="Calibri"/>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08" name="Google Shape;108;p22"/>
          <p:cNvSpPr>
            <a:spLocks noGrp="1"/>
          </p:cNvSpPr>
          <p:nvPr>
            <p:ph type="pic" idx="2"/>
          </p:nvPr>
        </p:nvSpPr>
        <p:spPr>
          <a:xfrm>
            <a:off x="3887391" y="740569"/>
            <a:ext cx="4629300" cy="3655200"/>
          </a:xfrm>
          <a:prstGeom prst="rect">
            <a:avLst/>
          </a:prstGeom>
          <a:noFill/>
          <a:ln>
            <a:noFill/>
          </a:ln>
        </p:spPr>
      </p:sp>
      <p:sp>
        <p:nvSpPr>
          <p:cNvPr id="109" name="Google Shape;109;p22"/>
          <p:cNvSpPr txBox="1">
            <a:spLocks noGrp="1"/>
          </p:cNvSpPr>
          <p:nvPr>
            <p:ph type="body" idx="1"/>
          </p:nvPr>
        </p:nvSpPr>
        <p:spPr>
          <a:xfrm>
            <a:off x="629841" y="1543050"/>
            <a:ext cx="2949000" cy="28587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dk1"/>
              </a:buClr>
              <a:buSzPts val="1200"/>
              <a:buNone/>
              <a:defRPr sz="1200"/>
            </a:lvl1pPr>
            <a:lvl2pPr marL="914400" lvl="1" indent="-228600" algn="l" rtl="0">
              <a:lnSpc>
                <a:spcPct val="90000"/>
              </a:lnSpc>
              <a:spcBef>
                <a:spcPts val="400"/>
              </a:spcBef>
              <a:spcAft>
                <a:spcPts val="0"/>
              </a:spcAft>
              <a:buClr>
                <a:schemeClr val="dk1"/>
              </a:buClr>
              <a:buSzPts val="1100"/>
              <a:buNone/>
              <a:defRPr sz="1100"/>
            </a:lvl2pPr>
            <a:lvl3pPr marL="1371600" lvl="2" indent="-228600" algn="l" rtl="0">
              <a:lnSpc>
                <a:spcPct val="90000"/>
              </a:lnSpc>
              <a:spcBef>
                <a:spcPts val="400"/>
              </a:spcBef>
              <a:spcAft>
                <a:spcPts val="0"/>
              </a:spcAft>
              <a:buClr>
                <a:schemeClr val="dk1"/>
              </a:buClr>
              <a:buSzPts val="900"/>
              <a:buNone/>
              <a:defRPr sz="900"/>
            </a:lvl3pPr>
            <a:lvl4pPr marL="1828800" lvl="3" indent="-228600" algn="l" rtl="0">
              <a:lnSpc>
                <a:spcPct val="90000"/>
              </a:lnSpc>
              <a:spcBef>
                <a:spcPts val="400"/>
              </a:spcBef>
              <a:spcAft>
                <a:spcPts val="0"/>
              </a:spcAft>
              <a:buClr>
                <a:schemeClr val="dk1"/>
              </a:buClr>
              <a:buSzPts val="800"/>
              <a:buNone/>
              <a:defRPr sz="800"/>
            </a:lvl4pPr>
            <a:lvl5pPr marL="2286000" lvl="4" indent="-228600" algn="l" rtl="0">
              <a:lnSpc>
                <a:spcPct val="90000"/>
              </a:lnSpc>
              <a:spcBef>
                <a:spcPts val="400"/>
              </a:spcBef>
              <a:spcAft>
                <a:spcPts val="0"/>
              </a:spcAft>
              <a:buClr>
                <a:schemeClr val="dk1"/>
              </a:buClr>
              <a:buSzPts val="800"/>
              <a:buNone/>
              <a:defRPr sz="800"/>
            </a:lvl5pPr>
            <a:lvl6pPr marL="2743200" lvl="5" indent="-228600" algn="l" rtl="0">
              <a:lnSpc>
                <a:spcPct val="90000"/>
              </a:lnSpc>
              <a:spcBef>
                <a:spcPts val="400"/>
              </a:spcBef>
              <a:spcAft>
                <a:spcPts val="0"/>
              </a:spcAft>
              <a:buClr>
                <a:schemeClr val="dk1"/>
              </a:buClr>
              <a:buSzPts val="800"/>
              <a:buNone/>
              <a:defRPr sz="800"/>
            </a:lvl6pPr>
            <a:lvl7pPr marL="3200400" lvl="6" indent="-228600" algn="l" rtl="0">
              <a:lnSpc>
                <a:spcPct val="90000"/>
              </a:lnSpc>
              <a:spcBef>
                <a:spcPts val="400"/>
              </a:spcBef>
              <a:spcAft>
                <a:spcPts val="0"/>
              </a:spcAft>
              <a:buClr>
                <a:schemeClr val="dk1"/>
              </a:buClr>
              <a:buSzPts val="800"/>
              <a:buNone/>
              <a:defRPr sz="800"/>
            </a:lvl7pPr>
            <a:lvl8pPr marL="3657600" lvl="7" indent="-228600" algn="l" rtl="0">
              <a:lnSpc>
                <a:spcPct val="90000"/>
              </a:lnSpc>
              <a:spcBef>
                <a:spcPts val="400"/>
              </a:spcBef>
              <a:spcAft>
                <a:spcPts val="0"/>
              </a:spcAft>
              <a:buClr>
                <a:schemeClr val="dk1"/>
              </a:buClr>
              <a:buSzPts val="800"/>
              <a:buNone/>
              <a:defRPr sz="800"/>
            </a:lvl8pPr>
            <a:lvl9pPr marL="4114800" lvl="8" indent="-228600" algn="l" rtl="0">
              <a:lnSpc>
                <a:spcPct val="90000"/>
              </a:lnSpc>
              <a:spcBef>
                <a:spcPts val="400"/>
              </a:spcBef>
              <a:spcAft>
                <a:spcPts val="0"/>
              </a:spcAft>
              <a:buClr>
                <a:schemeClr val="dk1"/>
              </a:buClr>
              <a:buSzPts val="800"/>
              <a:buNone/>
              <a:defRPr sz="800"/>
            </a:lvl9pPr>
          </a:lstStyle>
          <a:p>
            <a:endParaRPr/>
          </a:p>
        </p:txBody>
      </p:sp>
      <p:sp>
        <p:nvSpPr>
          <p:cNvPr id="110" name="Google Shape;110;p22"/>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11" name="Google Shape;111;p22"/>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12" name="Google Shape;112;p22"/>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el en verticale tekst" type="vertTx">
  <p:cSld name="VERTICAL_TEXT">
    <p:spTree>
      <p:nvGrpSpPr>
        <p:cNvPr id="1" name="Shape 113"/>
        <p:cNvGrpSpPr/>
        <p:nvPr/>
      </p:nvGrpSpPr>
      <p:grpSpPr>
        <a:xfrm>
          <a:off x="0" y="0"/>
          <a:ext cx="0" cy="0"/>
          <a:chOff x="0" y="0"/>
          <a:chExt cx="0" cy="0"/>
        </a:xfrm>
      </p:grpSpPr>
      <p:sp>
        <p:nvSpPr>
          <p:cNvPr id="114" name="Google Shape;114;p23"/>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15" name="Google Shape;115;p23"/>
          <p:cNvSpPr txBox="1">
            <a:spLocks noGrp="1"/>
          </p:cNvSpPr>
          <p:nvPr>
            <p:ph type="body" idx="1"/>
          </p:nvPr>
        </p:nvSpPr>
        <p:spPr>
          <a:xfrm rot="5400000">
            <a:off x="2940300" y="-942431"/>
            <a:ext cx="3263400" cy="78867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16" name="Google Shape;116;p2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17" name="Google Shape;117;p2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18" name="Google Shape;118;p2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e titel en tekst" type="vertTitleAndTx">
  <p:cSld name="VERTICAL_TITLE_AND_VERTICAL_TEXT">
    <p:spTree>
      <p:nvGrpSpPr>
        <p:cNvPr id="1" name="Shape 119"/>
        <p:cNvGrpSpPr/>
        <p:nvPr/>
      </p:nvGrpSpPr>
      <p:grpSpPr>
        <a:xfrm>
          <a:off x="0" y="0"/>
          <a:ext cx="0" cy="0"/>
          <a:chOff x="0" y="0"/>
          <a:chExt cx="0" cy="0"/>
        </a:xfrm>
      </p:grpSpPr>
      <p:sp>
        <p:nvSpPr>
          <p:cNvPr id="120" name="Google Shape;120;p24"/>
          <p:cNvSpPr txBox="1">
            <a:spLocks noGrp="1"/>
          </p:cNvSpPr>
          <p:nvPr>
            <p:ph type="title"/>
          </p:nvPr>
        </p:nvSpPr>
        <p:spPr>
          <a:xfrm rot="5400000">
            <a:off x="5350050" y="1467544"/>
            <a:ext cx="4359000" cy="19716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21" name="Google Shape;121;p24"/>
          <p:cNvSpPr txBox="1">
            <a:spLocks noGrp="1"/>
          </p:cNvSpPr>
          <p:nvPr>
            <p:ph type="body" idx="1"/>
          </p:nvPr>
        </p:nvSpPr>
        <p:spPr>
          <a:xfrm rot="5400000">
            <a:off x="1349475" y="-447056"/>
            <a:ext cx="4359000" cy="5800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22" name="Google Shape;122;p2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23" name="Google Shape;123;p2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24" name="Google Shape;124;p2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nl"/>
              <a:t>‹nr.›</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52" name="Google Shape;52;p13"/>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53" name="Google Shape;53;p1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54" name="Google Shape;54;p1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55" name="Google Shape;55;p1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3EFFE"/>
        </a:solidFill>
        <a:effectLst/>
      </p:bgPr>
    </p:bg>
    <p:spTree>
      <p:nvGrpSpPr>
        <p:cNvPr id="1" name="Shape 128"/>
        <p:cNvGrpSpPr/>
        <p:nvPr/>
      </p:nvGrpSpPr>
      <p:grpSpPr>
        <a:xfrm>
          <a:off x="0" y="0"/>
          <a:ext cx="0" cy="0"/>
          <a:chOff x="0" y="0"/>
          <a:chExt cx="0" cy="0"/>
        </a:xfrm>
      </p:grpSpPr>
      <p:pic>
        <p:nvPicPr>
          <p:cNvPr id="129" name="Google Shape;129;p25" descr="https://co2assistent.nl/css/co2assistent-logo.png"/>
          <p:cNvPicPr preferRelativeResize="0"/>
          <p:nvPr/>
        </p:nvPicPr>
        <p:blipFill rotWithShape="1">
          <a:blip r:embed="rId3">
            <a:alphaModFix/>
          </a:blip>
          <a:srcRect/>
          <a:stretch/>
        </p:blipFill>
        <p:spPr>
          <a:xfrm>
            <a:off x="235784" y="146939"/>
            <a:ext cx="1224809" cy="993998"/>
          </a:xfrm>
          <a:prstGeom prst="rect">
            <a:avLst/>
          </a:prstGeom>
          <a:noFill/>
          <a:ln>
            <a:noFill/>
          </a:ln>
        </p:spPr>
      </p:pic>
      <p:sp>
        <p:nvSpPr>
          <p:cNvPr id="130" name="Google Shape;130;p25"/>
          <p:cNvSpPr txBox="1"/>
          <p:nvPr/>
        </p:nvSpPr>
        <p:spPr>
          <a:xfrm>
            <a:off x="1581587" y="282685"/>
            <a:ext cx="7604700" cy="11775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SzPts val="3200"/>
              <a:buFont typeface="Arial"/>
              <a:buNone/>
            </a:pPr>
            <a:r>
              <a:rPr lang="nl" sz="2800" b="1">
                <a:solidFill>
                  <a:srgbClr val="25BE74"/>
                </a:solidFill>
                <a:latin typeface="Calibri"/>
                <a:ea typeface="Calibri"/>
                <a:cs typeface="Calibri"/>
                <a:sym typeface="Calibri"/>
              </a:rPr>
              <a:t>PharmaCO</a:t>
            </a:r>
            <a:r>
              <a:rPr lang="nl" sz="2800" b="1" baseline="-25000">
                <a:solidFill>
                  <a:srgbClr val="25BE74"/>
                </a:solidFill>
                <a:latin typeface="Calibri"/>
                <a:ea typeface="Calibri"/>
                <a:cs typeface="Calibri"/>
                <a:sym typeface="Calibri"/>
              </a:rPr>
              <a:t>2</a:t>
            </a:r>
            <a:r>
              <a:rPr lang="nl" sz="2800" b="1">
                <a:solidFill>
                  <a:srgbClr val="25BE74"/>
                </a:solidFill>
                <a:latin typeface="Calibri"/>
                <a:ea typeface="Calibri"/>
                <a:cs typeface="Calibri"/>
                <a:sym typeface="Calibri"/>
              </a:rPr>
              <a:t>therapy (CO</a:t>
            </a:r>
            <a:r>
              <a:rPr lang="nl" sz="2800" b="1" baseline="-25000">
                <a:solidFill>
                  <a:srgbClr val="25BE74"/>
                </a:solidFill>
                <a:latin typeface="Calibri"/>
                <a:ea typeface="Calibri"/>
                <a:cs typeface="Calibri"/>
                <a:sym typeface="Calibri"/>
              </a:rPr>
              <a:t>2</a:t>
            </a:r>
            <a:r>
              <a:rPr lang="nl" sz="2800" b="1">
                <a:solidFill>
                  <a:srgbClr val="25BE74"/>
                </a:solidFill>
                <a:latin typeface="Calibri"/>
                <a:ea typeface="Calibri"/>
                <a:cs typeface="Calibri"/>
                <a:sym typeface="Calibri"/>
              </a:rPr>
              <a:t>-assistant)</a:t>
            </a:r>
            <a:endParaRPr sz="1000">
              <a:solidFill>
                <a:schemeClr val="dk1"/>
              </a:solidFill>
            </a:endParaRPr>
          </a:p>
          <a:p>
            <a:pPr marL="0" lvl="0" indent="0" algn="l" rtl="0">
              <a:spcBef>
                <a:spcPts val="0"/>
              </a:spcBef>
              <a:spcAft>
                <a:spcPts val="0"/>
              </a:spcAft>
              <a:buClr>
                <a:schemeClr val="dk1"/>
              </a:buClr>
              <a:buSzPts val="2400"/>
              <a:buFont typeface="Arial"/>
              <a:buNone/>
            </a:pPr>
            <a:r>
              <a:rPr lang="nl" sz="2000" b="1">
                <a:solidFill>
                  <a:srgbClr val="25BE74"/>
                </a:solidFill>
                <a:latin typeface="Calibri"/>
                <a:ea typeface="Calibri"/>
                <a:cs typeface="Calibri"/>
                <a:sym typeface="Calibri"/>
              </a:rPr>
              <a:t>Planetary Health impact of </a:t>
            </a:r>
            <a:r>
              <a:rPr lang="nl" sz="2000" b="1" u="sng">
                <a:solidFill>
                  <a:srgbClr val="25BE74"/>
                </a:solidFill>
                <a:latin typeface="Calibri"/>
                <a:ea typeface="Calibri"/>
                <a:cs typeface="Calibri"/>
                <a:sym typeface="Calibri"/>
              </a:rPr>
              <a:t>inhalers</a:t>
            </a:r>
            <a:endParaRPr sz="2000" b="1" u="sng">
              <a:solidFill>
                <a:srgbClr val="25BE74"/>
              </a:solidFill>
              <a:latin typeface="Calibri"/>
              <a:ea typeface="Calibri"/>
              <a:cs typeface="Calibri"/>
              <a:sym typeface="Calibri"/>
            </a:endParaRPr>
          </a:p>
          <a:p>
            <a:pPr marL="0" marR="0" lvl="0" indent="0" algn="l" rtl="0">
              <a:spcBef>
                <a:spcPts val="0"/>
              </a:spcBef>
              <a:spcAft>
                <a:spcPts val="0"/>
              </a:spcAft>
              <a:buNone/>
            </a:pPr>
            <a:endParaRPr sz="2400" b="1">
              <a:solidFill>
                <a:srgbClr val="25BE74"/>
              </a:solidFill>
              <a:latin typeface="Calibri"/>
              <a:ea typeface="Calibri"/>
              <a:cs typeface="Calibri"/>
              <a:sym typeface="Calibri"/>
            </a:endParaRPr>
          </a:p>
        </p:txBody>
      </p:sp>
      <p:sp>
        <p:nvSpPr>
          <p:cNvPr id="131" name="Google Shape;131;p25"/>
          <p:cNvSpPr txBox="1"/>
          <p:nvPr/>
        </p:nvSpPr>
        <p:spPr>
          <a:xfrm>
            <a:off x="414300" y="1480511"/>
            <a:ext cx="8486400" cy="2847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endParaRPr sz="1400" b="1">
              <a:solidFill>
                <a:srgbClr val="25BE74"/>
              </a:solidFill>
              <a:latin typeface="Calibri"/>
              <a:ea typeface="Calibri"/>
              <a:cs typeface="Calibri"/>
              <a:sym typeface="Calibri"/>
            </a:endParaRPr>
          </a:p>
        </p:txBody>
      </p:sp>
      <p:sp>
        <p:nvSpPr>
          <p:cNvPr id="132" name="Google Shape;132;p25"/>
          <p:cNvSpPr txBox="1"/>
          <p:nvPr/>
        </p:nvSpPr>
        <p:spPr>
          <a:xfrm>
            <a:off x="306650" y="1615825"/>
            <a:ext cx="4341600" cy="3485539"/>
          </a:xfrm>
          <a:prstGeom prst="rect">
            <a:avLst/>
          </a:prstGeom>
          <a:noFill/>
          <a:ln>
            <a:noFill/>
          </a:ln>
        </p:spPr>
        <p:txBody>
          <a:bodyPr spcFirstLastPara="1" wrap="square" lIns="68575" tIns="34275" rIns="68575" bIns="34275" anchor="t" anchorCtr="0">
            <a:spAutoFit/>
          </a:bodyPr>
          <a:lstStyle/>
          <a:p>
            <a:pPr marL="457200" marR="0" lvl="0" indent="-342900" algn="l" rtl="0">
              <a:spcBef>
                <a:spcPts val="0"/>
              </a:spcBef>
              <a:spcAft>
                <a:spcPts val="0"/>
              </a:spcAft>
              <a:buClr>
                <a:schemeClr val="dk1"/>
              </a:buClr>
              <a:buSzPts val="1800"/>
              <a:buFont typeface="Calibri"/>
              <a:buChar char="-"/>
            </a:pPr>
            <a:r>
              <a:rPr lang="nl" sz="1800" dirty="0">
                <a:solidFill>
                  <a:schemeClr val="dk1"/>
                </a:solidFill>
                <a:latin typeface="Calibri"/>
                <a:ea typeface="Calibri"/>
                <a:cs typeface="Calibri"/>
                <a:sym typeface="Calibri"/>
              </a:rPr>
              <a:t>The Dutch general practitioner's guideline for asthma and COPD (NHG) takes CO2 footprint into account </a:t>
            </a:r>
            <a:endParaRPr sz="1800" dirty="0">
              <a:solidFill>
                <a:schemeClr val="dk1"/>
              </a:solidFill>
              <a:latin typeface="Calibri"/>
              <a:ea typeface="Calibri"/>
              <a:cs typeface="Calibri"/>
              <a:sym typeface="Calibri"/>
            </a:endParaRPr>
          </a:p>
          <a:p>
            <a:pPr marL="45720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457200" marR="0" lvl="0" indent="-342900" algn="l" rtl="0">
              <a:spcBef>
                <a:spcPts val="0"/>
              </a:spcBef>
              <a:spcAft>
                <a:spcPts val="0"/>
              </a:spcAft>
              <a:buClr>
                <a:schemeClr val="dk1"/>
              </a:buClr>
              <a:buSzPts val="1800"/>
              <a:buFont typeface="Calibri"/>
              <a:buChar char="-"/>
            </a:pPr>
            <a:r>
              <a:rPr lang="nl" sz="1800" dirty="0">
                <a:solidFill>
                  <a:schemeClr val="dk1"/>
                </a:solidFill>
                <a:latin typeface="Calibri"/>
                <a:ea typeface="Calibri"/>
                <a:cs typeface="Calibri"/>
                <a:sym typeface="Calibri"/>
              </a:rPr>
              <a:t>Based on the NICE study</a:t>
            </a:r>
            <a:endParaRPr sz="1800" dirty="0">
              <a:solidFill>
                <a:schemeClr val="dk1"/>
              </a:solidFill>
              <a:latin typeface="Calibri"/>
              <a:ea typeface="Calibri"/>
              <a:cs typeface="Calibri"/>
              <a:sym typeface="Calibri"/>
            </a:endParaRPr>
          </a:p>
          <a:p>
            <a:pPr marL="45720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457200" marR="0" lvl="0" indent="-342900" algn="l" rtl="0">
              <a:spcBef>
                <a:spcPts val="0"/>
              </a:spcBef>
              <a:spcAft>
                <a:spcPts val="0"/>
              </a:spcAft>
              <a:buClr>
                <a:schemeClr val="dk1"/>
              </a:buClr>
              <a:buSzPts val="1800"/>
              <a:buFont typeface="Calibri"/>
              <a:buChar char="-"/>
            </a:pPr>
            <a:r>
              <a:rPr lang="nl" sz="1800" dirty="0" smtClean="0">
                <a:solidFill>
                  <a:schemeClr val="dk1"/>
                </a:solidFill>
                <a:latin typeface="Calibri"/>
                <a:ea typeface="Calibri"/>
                <a:cs typeface="Calibri"/>
                <a:sym typeface="Calibri"/>
              </a:rPr>
              <a:t>Hydrofluorocarbon (within metered dose inhaler): </a:t>
            </a:r>
            <a:r>
              <a:rPr lang="nl" sz="1800" dirty="0">
                <a:solidFill>
                  <a:schemeClr val="dk1"/>
                </a:solidFill>
                <a:latin typeface="Calibri"/>
                <a:ea typeface="Calibri"/>
                <a:cs typeface="Calibri"/>
                <a:sym typeface="Calibri"/>
              </a:rPr>
              <a:t>150-5000x stronger greenhouse gas effect than CO2</a:t>
            </a: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b="1" dirty="0">
              <a:solidFill>
                <a:srgbClr val="25BE74"/>
              </a:solidFill>
              <a:latin typeface="Calibri"/>
              <a:ea typeface="Calibri"/>
              <a:cs typeface="Calibri"/>
              <a:sym typeface="Calibri"/>
            </a:endParaRPr>
          </a:p>
          <a:p>
            <a:pPr marL="0" marR="0" lvl="0" indent="0" algn="l" rtl="0">
              <a:spcBef>
                <a:spcPts val="0"/>
              </a:spcBef>
              <a:spcAft>
                <a:spcPts val="0"/>
              </a:spcAft>
              <a:buNone/>
            </a:pPr>
            <a:endParaRPr b="1" dirty="0">
              <a:solidFill>
                <a:srgbClr val="25BE74"/>
              </a:solidFill>
              <a:latin typeface="Calibri"/>
              <a:ea typeface="Calibri"/>
              <a:cs typeface="Calibri"/>
              <a:sym typeface="Calibri"/>
            </a:endParaRPr>
          </a:p>
          <a:p>
            <a:pPr marL="0" marR="0" lvl="0" indent="0" algn="l" rtl="0">
              <a:spcBef>
                <a:spcPts val="0"/>
              </a:spcBef>
              <a:spcAft>
                <a:spcPts val="0"/>
              </a:spcAft>
              <a:buNone/>
            </a:pPr>
            <a:endParaRPr b="1" dirty="0">
              <a:solidFill>
                <a:srgbClr val="25BE74"/>
              </a:solidFill>
              <a:latin typeface="Calibri"/>
              <a:ea typeface="Calibri"/>
              <a:cs typeface="Calibri"/>
              <a:sym typeface="Calibri"/>
            </a:endParaRPr>
          </a:p>
        </p:txBody>
      </p:sp>
      <p:pic>
        <p:nvPicPr>
          <p:cNvPr id="133" name="Google Shape;133;p25"/>
          <p:cNvPicPr preferRelativeResize="0"/>
          <p:nvPr/>
        </p:nvPicPr>
        <p:blipFill>
          <a:blip r:embed="rId4">
            <a:alphaModFix/>
          </a:blip>
          <a:stretch>
            <a:fillRect/>
          </a:stretch>
        </p:blipFill>
        <p:spPr>
          <a:xfrm>
            <a:off x="4648205" y="1603525"/>
            <a:ext cx="4485070" cy="2399850"/>
          </a:xfrm>
          <a:prstGeom prst="rect">
            <a:avLst/>
          </a:prstGeom>
          <a:noFill/>
          <a:ln>
            <a:noFill/>
          </a:ln>
        </p:spPr>
      </p:pic>
      <p:cxnSp>
        <p:nvCxnSpPr>
          <p:cNvPr id="134" name="Google Shape;134;p25"/>
          <p:cNvCxnSpPr/>
          <p:nvPr/>
        </p:nvCxnSpPr>
        <p:spPr>
          <a:xfrm rot="10800000">
            <a:off x="860775" y="1463475"/>
            <a:ext cx="8057100" cy="2100"/>
          </a:xfrm>
          <a:prstGeom prst="straightConnector1">
            <a:avLst/>
          </a:prstGeom>
          <a:noFill/>
          <a:ln w="19050" cap="flat" cmpd="sng">
            <a:solidFill>
              <a:srgbClr val="25BE74"/>
            </a:solidFill>
            <a:prstDash val="solid"/>
            <a:miter lim="800000"/>
            <a:headEnd type="none" w="sm" len="sm"/>
            <a:tailEnd type="none" w="sm" len="sm"/>
          </a:ln>
        </p:spPr>
      </p:cxnSp>
      <p:sp>
        <p:nvSpPr>
          <p:cNvPr id="135" name="Google Shape;135;p25"/>
          <p:cNvSpPr txBox="1"/>
          <p:nvPr/>
        </p:nvSpPr>
        <p:spPr>
          <a:xfrm>
            <a:off x="860775" y="1057375"/>
            <a:ext cx="65226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nl" sz="1800" b="1">
                <a:solidFill>
                  <a:schemeClr val="dk1"/>
                </a:solidFill>
                <a:latin typeface="Calibri"/>
                <a:ea typeface="Calibri"/>
                <a:cs typeface="Calibri"/>
                <a:sym typeface="Calibri"/>
              </a:rPr>
              <a:t>Metered dose inhalers vs. dry powder inhalers</a:t>
            </a:r>
            <a:endParaRPr sz="1800" b="1" i="0" u="none" strike="noStrike" cap="none">
              <a:solidFill>
                <a:srgbClr val="000000"/>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3EFFE"/>
        </a:solidFill>
        <a:effectLst/>
      </p:bgPr>
    </p:bg>
    <p:spTree>
      <p:nvGrpSpPr>
        <p:cNvPr id="1" name="Shape 139"/>
        <p:cNvGrpSpPr/>
        <p:nvPr/>
      </p:nvGrpSpPr>
      <p:grpSpPr>
        <a:xfrm>
          <a:off x="0" y="0"/>
          <a:ext cx="0" cy="0"/>
          <a:chOff x="0" y="0"/>
          <a:chExt cx="0" cy="0"/>
        </a:xfrm>
      </p:grpSpPr>
      <p:pic>
        <p:nvPicPr>
          <p:cNvPr id="140" name="Google Shape;140;p26" descr="https://co2assistent.nl/css/co2assistent-logo.png"/>
          <p:cNvPicPr preferRelativeResize="0"/>
          <p:nvPr/>
        </p:nvPicPr>
        <p:blipFill rotWithShape="1">
          <a:blip r:embed="rId3">
            <a:alphaModFix/>
          </a:blip>
          <a:srcRect/>
          <a:stretch/>
        </p:blipFill>
        <p:spPr>
          <a:xfrm>
            <a:off x="235784" y="146939"/>
            <a:ext cx="1224809" cy="993998"/>
          </a:xfrm>
          <a:prstGeom prst="rect">
            <a:avLst/>
          </a:prstGeom>
          <a:noFill/>
          <a:ln>
            <a:noFill/>
          </a:ln>
        </p:spPr>
      </p:pic>
      <p:sp>
        <p:nvSpPr>
          <p:cNvPr id="141" name="Google Shape;141;p26"/>
          <p:cNvSpPr txBox="1"/>
          <p:nvPr/>
        </p:nvSpPr>
        <p:spPr>
          <a:xfrm>
            <a:off x="1581587" y="282685"/>
            <a:ext cx="7604700" cy="808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SzPts val="3200"/>
              <a:buFont typeface="Arial"/>
              <a:buNone/>
            </a:pPr>
            <a:r>
              <a:rPr lang="nl" sz="2800" b="1">
                <a:solidFill>
                  <a:srgbClr val="25BE74"/>
                </a:solidFill>
                <a:latin typeface="Calibri"/>
                <a:ea typeface="Calibri"/>
                <a:cs typeface="Calibri"/>
                <a:sym typeface="Calibri"/>
              </a:rPr>
              <a:t>PharmaCO</a:t>
            </a:r>
            <a:r>
              <a:rPr lang="nl" sz="2800" b="1" baseline="-25000">
                <a:solidFill>
                  <a:srgbClr val="25BE74"/>
                </a:solidFill>
                <a:latin typeface="Calibri"/>
                <a:ea typeface="Calibri"/>
                <a:cs typeface="Calibri"/>
                <a:sym typeface="Calibri"/>
              </a:rPr>
              <a:t>2</a:t>
            </a:r>
            <a:r>
              <a:rPr lang="nl" sz="2800" b="1">
                <a:solidFill>
                  <a:srgbClr val="25BE74"/>
                </a:solidFill>
                <a:latin typeface="Calibri"/>
                <a:ea typeface="Calibri"/>
                <a:cs typeface="Calibri"/>
                <a:sym typeface="Calibri"/>
              </a:rPr>
              <a:t>therapy (CO</a:t>
            </a:r>
            <a:r>
              <a:rPr lang="nl" sz="2800" b="1" baseline="-25000">
                <a:solidFill>
                  <a:srgbClr val="25BE74"/>
                </a:solidFill>
                <a:latin typeface="Calibri"/>
                <a:ea typeface="Calibri"/>
                <a:cs typeface="Calibri"/>
                <a:sym typeface="Calibri"/>
              </a:rPr>
              <a:t>2</a:t>
            </a:r>
            <a:r>
              <a:rPr lang="nl" sz="2800" b="1">
                <a:solidFill>
                  <a:srgbClr val="25BE74"/>
                </a:solidFill>
                <a:latin typeface="Calibri"/>
                <a:ea typeface="Calibri"/>
                <a:cs typeface="Calibri"/>
                <a:sym typeface="Calibri"/>
              </a:rPr>
              <a:t>-assistant)</a:t>
            </a:r>
            <a:endParaRPr sz="1000">
              <a:solidFill>
                <a:schemeClr val="dk1"/>
              </a:solidFill>
            </a:endParaRPr>
          </a:p>
          <a:p>
            <a:pPr marL="0" lvl="0" indent="0" algn="l" rtl="0">
              <a:spcBef>
                <a:spcPts val="0"/>
              </a:spcBef>
              <a:spcAft>
                <a:spcPts val="0"/>
              </a:spcAft>
              <a:buClr>
                <a:schemeClr val="dk1"/>
              </a:buClr>
              <a:buSzPts val="2400"/>
              <a:buFont typeface="Arial"/>
              <a:buNone/>
            </a:pPr>
            <a:r>
              <a:rPr lang="nl" sz="2000" b="1">
                <a:solidFill>
                  <a:srgbClr val="25BE74"/>
                </a:solidFill>
                <a:latin typeface="Calibri"/>
                <a:ea typeface="Calibri"/>
                <a:cs typeface="Calibri"/>
                <a:sym typeface="Calibri"/>
              </a:rPr>
              <a:t>Planetary Health impact of </a:t>
            </a:r>
            <a:r>
              <a:rPr lang="nl" sz="2000" b="1" u="sng">
                <a:solidFill>
                  <a:srgbClr val="25BE74"/>
                </a:solidFill>
                <a:latin typeface="Calibri"/>
                <a:ea typeface="Calibri"/>
                <a:cs typeface="Calibri"/>
                <a:sym typeface="Calibri"/>
              </a:rPr>
              <a:t>antibiotics</a:t>
            </a:r>
            <a:endParaRPr sz="2000" b="1">
              <a:solidFill>
                <a:srgbClr val="25BE74"/>
              </a:solidFill>
              <a:latin typeface="Calibri"/>
              <a:ea typeface="Calibri"/>
              <a:cs typeface="Calibri"/>
              <a:sym typeface="Calibri"/>
            </a:endParaRPr>
          </a:p>
        </p:txBody>
      </p:sp>
      <p:sp>
        <p:nvSpPr>
          <p:cNvPr id="142" name="Google Shape;142;p26"/>
          <p:cNvSpPr/>
          <p:nvPr/>
        </p:nvSpPr>
        <p:spPr>
          <a:xfrm>
            <a:off x="4227886" y="3009956"/>
            <a:ext cx="2094335" cy="2099957"/>
          </a:xfrm>
          <a:custGeom>
            <a:avLst/>
            <a:gdLst/>
            <a:ahLst/>
            <a:cxnLst/>
            <a:rect l="l" t="t" r="r" b="b"/>
            <a:pathLst>
              <a:path w="8195" h="8217" extrusionOk="0">
                <a:moveTo>
                  <a:pt x="6837" y="1"/>
                </a:moveTo>
                <a:cubicBezTo>
                  <a:pt x="6090" y="1"/>
                  <a:pt x="5475" y="611"/>
                  <a:pt x="5475" y="1358"/>
                </a:cubicBezTo>
                <a:cubicBezTo>
                  <a:pt x="5475" y="3635"/>
                  <a:pt x="3634" y="5497"/>
                  <a:pt x="1357" y="5497"/>
                </a:cubicBezTo>
                <a:cubicBezTo>
                  <a:pt x="610" y="5497"/>
                  <a:pt x="0" y="6112"/>
                  <a:pt x="0" y="6859"/>
                </a:cubicBezTo>
                <a:cubicBezTo>
                  <a:pt x="0" y="7601"/>
                  <a:pt x="610" y="8216"/>
                  <a:pt x="1357" y="8216"/>
                </a:cubicBezTo>
                <a:cubicBezTo>
                  <a:pt x="5128" y="8216"/>
                  <a:pt x="8194" y="5150"/>
                  <a:pt x="8194" y="1358"/>
                </a:cubicBezTo>
                <a:cubicBezTo>
                  <a:pt x="8194" y="611"/>
                  <a:pt x="7605" y="1"/>
                  <a:pt x="6837" y="1"/>
                </a:cubicBezTo>
                <a:close/>
              </a:path>
            </a:pathLst>
          </a:custGeom>
          <a:solidFill>
            <a:srgbClr val="53BB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6"/>
          <p:cNvSpPr/>
          <p:nvPr/>
        </p:nvSpPr>
        <p:spPr>
          <a:xfrm>
            <a:off x="4311200" y="3093525"/>
            <a:ext cx="1927708" cy="1933075"/>
          </a:xfrm>
          <a:custGeom>
            <a:avLst/>
            <a:gdLst/>
            <a:ahLst/>
            <a:cxnLst/>
            <a:rect l="l" t="t" r="r" b="b"/>
            <a:pathLst>
              <a:path w="7543" h="7564" extrusionOk="0">
                <a:moveTo>
                  <a:pt x="6511" y="0"/>
                </a:moveTo>
                <a:cubicBezTo>
                  <a:pt x="5938" y="0"/>
                  <a:pt x="5480" y="463"/>
                  <a:pt x="5480" y="1031"/>
                </a:cubicBezTo>
                <a:cubicBezTo>
                  <a:pt x="5480" y="3508"/>
                  <a:pt x="3487" y="5501"/>
                  <a:pt x="1031" y="5501"/>
                </a:cubicBezTo>
                <a:cubicBezTo>
                  <a:pt x="463" y="5501"/>
                  <a:pt x="0" y="5959"/>
                  <a:pt x="0" y="6532"/>
                </a:cubicBezTo>
                <a:cubicBezTo>
                  <a:pt x="0" y="7100"/>
                  <a:pt x="463" y="7563"/>
                  <a:pt x="1031" y="7563"/>
                </a:cubicBezTo>
                <a:cubicBezTo>
                  <a:pt x="4623" y="7563"/>
                  <a:pt x="7542" y="4623"/>
                  <a:pt x="7542" y="1031"/>
                </a:cubicBezTo>
                <a:cubicBezTo>
                  <a:pt x="7542" y="463"/>
                  <a:pt x="7079" y="0"/>
                  <a:pt x="6511" y="0"/>
                </a:cubicBezTo>
                <a:close/>
              </a:path>
            </a:pathLst>
          </a:custGeom>
          <a:solidFill>
            <a:srgbClr val="53BB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6"/>
          <p:cNvSpPr/>
          <p:nvPr/>
        </p:nvSpPr>
        <p:spPr>
          <a:xfrm>
            <a:off x="4305833" y="3088158"/>
            <a:ext cx="1938442" cy="1943808"/>
          </a:xfrm>
          <a:custGeom>
            <a:avLst/>
            <a:gdLst/>
            <a:ahLst/>
            <a:cxnLst/>
            <a:rect l="l" t="t" r="r" b="b"/>
            <a:pathLst>
              <a:path w="7585" h="7606" extrusionOk="0">
                <a:moveTo>
                  <a:pt x="6532" y="42"/>
                </a:moveTo>
                <a:cubicBezTo>
                  <a:pt x="6816" y="42"/>
                  <a:pt x="7058" y="174"/>
                  <a:pt x="7253" y="352"/>
                </a:cubicBezTo>
                <a:cubicBezTo>
                  <a:pt x="7432" y="526"/>
                  <a:pt x="7537" y="789"/>
                  <a:pt x="7537" y="1052"/>
                </a:cubicBezTo>
                <a:cubicBezTo>
                  <a:pt x="7537" y="2851"/>
                  <a:pt x="6816" y="4471"/>
                  <a:pt x="5633" y="5654"/>
                </a:cubicBezTo>
                <a:cubicBezTo>
                  <a:pt x="4471" y="6837"/>
                  <a:pt x="2851" y="7558"/>
                  <a:pt x="1052" y="7558"/>
                </a:cubicBezTo>
                <a:cubicBezTo>
                  <a:pt x="768" y="7558"/>
                  <a:pt x="526" y="7453"/>
                  <a:pt x="331" y="7253"/>
                </a:cubicBezTo>
                <a:cubicBezTo>
                  <a:pt x="153" y="7079"/>
                  <a:pt x="42" y="6837"/>
                  <a:pt x="42" y="6553"/>
                </a:cubicBezTo>
                <a:cubicBezTo>
                  <a:pt x="42" y="6269"/>
                  <a:pt x="153" y="6027"/>
                  <a:pt x="331" y="5827"/>
                </a:cubicBezTo>
                <a:cubicBezTo>
                  <a:pt x="526" y="5654"/>
                  <a:pt x="768" y="5543"/>
                  <a:pt x="1052" y="5543"/>
                </a:cubicBezTo>
                <a:cubicBezTo>
                  <a:pt x="3529" y="5543"/>
                  <a:pt x="5522" y="3529"/>
                  <a:pt x="5522" y="1052"/>
                </a:cubicBezTo>
                <a:cubicBezTo>
                  <a:pt x="5522" y="789"/>
                  <a:pt x="5633" y="526"/>
                  <a:pt x="5828" y="352"/>
                </a:cubicBezTo>
                <a:cubicBezTo>
                  <a:pt x="6006" y="174"/>
                  <a:pt x="6269" y="42"/>
                  <a:pt x="6532" y="42"/>
                </a:cubicBezTo>
                <a:close/>
                <a:moveTo>
                  <a:pt x="6532" y="0"/>
                </a:moveTo>
                <a:cubicBezTo>
                  <a:pt x="5959" y="0"/>
                  <a:pt x="5480" y="484"/>
                  <a:pt x="5480" y="1052"/>
                </a:cubicBezTo>
                <a:cubicBezTo>
                  <a:pt x="5480" y="2277"/>
                  <a:pt x="4997" y="3398"/>
                  <a:pt x="4187" y="4208"/>
                </a:cubicBezTo>
                <a:cubicBezTo>
                  <a:pt x="3377" y="4996"/>
                  <a:pt x="2277" y="5501"/>
                  <a:pt x="1052" y="5501"/>
                </a:cubicBezTo>
                <a:cubicBezTo>
                  <a:pt x="463" y="5501"/>
                  <a:pt x="0" y="5959"/>
                  <a:pt x="0" y="6553"/>
                </a:cubicBezTo>
                <a:cubicBezTo>
                  <a:pt x="0" y="7121"/>
                  <a:pt x="463" y="7605"/>
                  <a:pt x="1052" y="7605"/>
                </a:cubicBezTo>
                <a:cubicBezTo>
                  <a:pt x="4644" y="7605"/>
                  <a:pt x="7584" y="4665"/>
                  <a:pt x="7584" y="1052"/>
                </a:cubicBezTo>
                <a:cubicBezTo>
                  <a:pt x="7584" y="484"/>
                  <a:pt x="7121" y="0"/>
                  <a:pt x="653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6"/>
          <p:cNvSpPr/>
          <p:nvPr/>
        </p:nvSpPr>
        <p:spPr>
          <a:xfrm>
            <a:off x="4227886" y="1609475"/>
            <a:ext cx="2094335" cy="2094335"/>
          </a:xfrm>
          <a:custGeom>
            <a:avLst/>
            <a:gdLst/>
            <a:ahLst/>
            <a:cxnLst/>
            <a:rect l="l" t="t" r="r" b="b"/>
            <a:pathLst>
              <a:path w="8195" h="8195" extrusionOk="0">
                <a:moveTo>
                  <a:pt x="1357" y="1"/>
                </a:moveTo>
                <a:cubicBezTo>
                  <a:pt x="610" y="1"/>
                  <a:pt x="0" y="616"/>
                  <a:pt x="0" y="1358"/>
                </a:cubicBezTo>
                <a:cubicBezTo>
                  <a:pt x="0" y="2104"/>
                  <a:pt x="610" y="2720"/>
                  <a:pt x="1357" y="2720"/>
                </a:cubicBezTo>
                <a:cubicBezTo>
                  <a:pt x="3634" y="2720"/>
                  <a:pt x="5475" y="4561"/>
                  <a:pt x="5475" y="6838"/>
                </a:cubicBezTo>
                <a:cubicBezTo>
                  <a:pt x="5475" y="7606"/>
                  <a:pt x="6090" y="8195"/>
                  <a:pt x="6837" y="8195"/>
                </a:cubicBezTo>
                <a:cubicBezTo>
                  <a:pt x="7605" y="8195"/>
                  <a:pt x="8194" y="7606"/>
                  <a:pt x="8194" y="6838"/>
                </a:cubicBezTo>
                <a:cubicBezTo>
                  <a:pt x="8194" y="3067"/>
                  <a:pt x="5128" y="1"/>
                  <a:pt x="13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6"/>
          <p:cNvSpPr/>
          <p:nvPr/>
        </p:nvSpPr>
        <p:spPr>
          <a:xfrm>
            <a:off x="4311200" y="1692788"/>
            <a:ext cx="1927708" cy="1927708"/>
          </a:xfrm>
          <a:custGeom>
            <a:avLst/>
            <a:gdLst/>
            <a:ahLst/>
            <a:cxnLst/>
            <a:rect l="l" t="t" r="r" b="b"/>
            <a:pathLst>
              <a:path w="7543" h="7543" extrusionOk="0">
                <a:moveTo>
                  <a:pt x="1031" y="1"/>
                </a:moveTo>
                <a:cubicBezTo>
                  <a:pt x="463" y="1"/>
                  <a:pt x="0" y="464"/>
                  <a:pt x="0" y="1032"/>
                </a:cubicBezTo>
                <a:cubicBezTo>
                  <a:pt x="0" y="1605"/>
                  <a:pt x="463" y="2062"/>
                  <a:pt x="1031" y="2062"/>
                </a:cubicBezTo>
                <a:cubicBezTo>
                  <a:pt x="3487" y="2062"/>
                  <a:pt x="5480" y="4056"/>
                  <a:pt x="5480" y="6512"/>
                </a:cubicBezTo>
                <a:cubicBezTo>
                  <a:pt x="5480" y="7080"/>
                  <a:pt x="5938" y="7543"/>
                  <a:pt x="6511" y="7543"/>
                </a:cubicBezTo>
                <a:cubicBezTo>
                  <a:pt x="7079" y="7543"/>
                  <a:pt x="7542" y="7080"/>
                  <a:pt x="7542" y="6512"/>
                </a:cubicBezTo>
                <a:cubicBezTo>
                  <a:pt x="7542" y="2920"/>
                  <a:pt x="4623" y="1"/>
                  <a:pt x="10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6"/>
          <p:cNvSpPr/>
          <p:nvPr/>
        </p:nvSpPr>
        <p:spPr>
          <a:xfrm>
            <a:off x="4305833" y="1687422"/>
            <a:ext cx="1938442" cy="1938442"/>
          </a:xfrm>
          <a:custGeom>
            <a:avLst/>
            <a:gdLst/>
            <a:ahLst/>
            <a:cxnLst/>
            <a:rect l="l" t="t" r="r" b="b"/>
            <a:pathLst>
              <a:path w="7585" h="7585" extrusionOk="0">
                <a:moveTo>
                  <a:pt x="1052" y="48"/>
                </a:moveTo>
                <a:cubicBezTo>
                  <a:pt x="2851" y="48"/>
                  <a:pt x="4471" y="769"/>
                  <a:pt x="5633" y="1952"/>
                </a:cubicBezTo>
                <a:cubicBezTo>
                  <a:pt x="6816" y="3135"/>
                  <a:pt x="7537" y="4755"/>
                  <a:pt x="7537" y="6533"/>
                </a:cubicBezTo>
                <a:cubicBezTo>
                  <a:pt x="7537" y="6817"/>
                  <a:pt x="7432" y="7080"/>
                  <a:pt x="7253" y="7253"/>
                </a:cubicBezTo>
                <a:cubicBezTo>
                  <a:pt x="7058" y="7432"/>
                  <a:pt x="6816" y="7543"/>
                  <a:pt x="6532" y="7543"/>
                </a:cubicBezTo>
                <a:cubicBezTo>
                  <a:pt x="6269" y="7543"/>
                  <a:pt x="6006" y="7432"/>
                  <a:pt x="5828" y="7253"/>
                </a:cubicBezTo>
                <a:cubicBezTo>
                  <a:pt x="5633" y="7080"/>
                  <a:pt x="5522" y="6817"/>
                  <a:pt x="5522" y="6533"/>
                </a:cubicBezTo>
                <a:cubicBezTo>
                  <a:pt x="5522" y="4077"/>
                  <a:pt x="3529" y="2062"/>
                  <a:pt x="1052" y="2062"/>
                </a:cubicBezTo>
                <a:cubicBezTo>
                  <a:pt x="768" y="2062"/>
                  <a:pt x="526" y="1952"/>
                  <a:pt x="331" y="1757"/>
                </a:cubicBezTo>
                <a:cubicBezTo>
                  <a:pt x="153" y="1579"/>
                  <a:pt x="42" y="1337"/>
                  <a:pt x="42" y="1053"/>
                </a:cubicBezTo>
                <a:cubicBezTo>
                  <a:pt x="42" y="769"/>
                  <a:pt x="153" y="527"/>
                  <a:pt x="331" y="332"/>
                </a:cubicBezTo>
                <a:cubicBezTo>
                  <a:pt x="526" y="153"/>
                  <a:pt x="768" y="48"/>
                  <a:pt x="1052" y="48"/>
                </a:cubicBezTo>
                <a:close/>
                <a:moveTo>
                  <a:pt x="1052" y="1"/>
                </a:moveTo>
                <a:cubicBezTo>
                  <a:pt x="463" y="1"/>
                  <a:pt x="0" y="464"/>
                  <a:pt x="0" y="1053"/>
                </a:cubicBezTo>
                <a:cubicBezTo>
                  <a:pt x="0" y="1626"/>
                  <a:pt x="463" y="2104"/>
                  <a:pt x="1052" y="2104"/>
                </a:cubicBezTo>
                <a:cubicBezTo>
                  <a:pt x="2277" y="2104"/>
                  <a:pt x="3377" y="2609"/>
                  <a:pt x="4187" y="3398"/>
                </a:cubicBezTo>
                <a:cubicBezTo>
                  <a:pt x="4997" y="4208"/>
                  <a:pt x="5480" y="5328"/>
                  <a:pt x="5480" y="6533"/>
                </a:cubicBezTo>
                <a:cubicBezTo>
                  <a:pt x="5480" y="7122"/>
                  <a:pt x="5959" y="7585"/>
                  <a:pt x="6532" y="7585"/>
                </a:cubicBezTo>
                <a:cubicBezTo>
                  <a:pt x="7121" y="7585"/>
                  <a:pt x="7584" y="7122"/>
                  <a:pt x="7584" y="6533"/>
                </a:cubicBezTo>
                <a:cubicBezTo>
                  <a:pt x="7584" y="2941"/>
                  <a:pt x="4644" y="1"/>
                  <a:pt x="105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6"/>
          <p:cNvSpPr/>
          <p:nvPr/>
        </p:nvSpPr>
        <p:spPr>
          <a:xfrm>
            <a:off x="2821775" y="1609475"/>
            <a:ext cx="2099701" cy="2094335"/>
          </a:xfrm>
          <a:custGeom>
            <a:avLst/>
            <a:gdLst/>
            <a:ahLst/>
            <a:cxnLst/>
            <a:rect l="l" t="t" r="r" b="b"/>
            <a:pathLst>
              <a:path w="8216" h="8195" extrusionOk="0">
                <a:moveTo>
                  <a:pt x="6859" y="1"/>
                </a:moveTo>
                <a:cubicBezTo>
                  <a:pt x="3067" y="1"/>
                  <a:pt x="1" y="3067"/>
                  <a:pt x="1" y="6838"/>
                </a:cubicBezTo>
                <a:cubicBezTo>
                  <a:pt x="1" y="7606"/>
                  <a:pt x="616" y="8195"/>
                  <a:pt x="1358" y="8195"/>
                </a:cubicBezTo>
                <a:cubicBezTo>
                  <a:pt x="2125" y="8195"/>
                  <a:pt x="2720" y="7606"/>
                  <a:pt x="2720" y="6838"/>
                </a:cubicBezTo>
                <a:cubicBezTo>
                  <a:pt x="2720" y="4561"/>
                  <a:pt x="4582" y="2720"/>
                  <a:pt x="6859" y="2720"/>
                </a:cubicBezTo>
                <a:cubicBezTo>
                  <a:pt x="7606" y="2720"/>
                  <a:pt x="8216" y="2104"/>
                  <a:pt x="8216" y="1358"/>
                </a:cubicBezTo>
                <a:cubicBezTo>
                  <a:pt x="8216" y="616"/>
                  <a:pt x="7606" y="1"/>
                  <a:pt x="6859" y="1"/>
                </a:cubicBezTo>
                <a:close/>
              </a:path>
            </a:pathLst>
          </a:custGeom>
          <a:solidFill>
            <a:srgbClr val="C84F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6"/>
          <p:cNvSpPr/>
          <p:nvPr/>
        </p:nvSpPr>
        <p:spPr>
          <a:xfrm>
            <a:off x="2905088" y="1692788"/>
            <a:ext cx="1933075" cy="1927708"/>
          </a:xfrm>
          <a:custGeom>
            <a:avLst/>
            <a:gdLst/>
            <a:ahLst/>
            <a:cxnLst/>
            <a:rect l="l" t="t" r="r" b="b"/>
            <a:pathLst>
              <a:path w="7564" h="7543" extrusionOk="0">
                <a:moveTo>
                  <a:pt x="6533" y="1"/>
                </a:moveTo>
                <a:cubicBezTo>
                  <a:pt x="2941" y="1"/>
                  <a:pt x="1" y="2920"/>
                  <a:pt x="1" y="6512"/>
                </a:cubicBezTo>
                <a:cubicBezTo>
                  <a:pt x="1" y="7080"/>
                  <a:pt x="464" y="7543"/>
                  <a:pt x="1032" y="7543"/>
                </a:cubicBezTo>
                <a:cubicBezTo>
                  <a:pt x="1605" y="7543"/>
                  <a:pt x="2062" y="7080"/>
                  <a:pt x="2062" y="6512"/>
                </a:cubicBezTo>
                <a:cubicBezTo>
                  <a:pt x="2062" y="4056"/>
                  <a:pt x="4077" y="2062"/>
                  <a:pt x="6533" y="2062"/>
                </a:cubicBezTo>
                <a:cubicBezTo>
                  <a:pt x="7101" y="2062"/>
                  <a:pt x="7564" y="1605"/>
                  <a:pt x="7564" y="1032"/>
                </a:cubicBezTo>
                <a:cubicBezTo>
                  <a:pt x="7564" y="464"/>
                  <a:pt x="7101" y="1"/>
                  <a:pt x="6533" y="1"/>
                </a:cubicBezTo>
                <a:close/>
              </a:path>
            </a:pathLst>
          </a:custGeom>
          <a:solidFill>
            <a:srgbClr val="C84F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6"/>
          <p:cNvSpPr/>
          <p:nvPr/>
        </p:nvSpPr>
        <p:spPr>
          <a:xfrm>
            <a:off x="2899722" y="1687422"/>
            <a:ext cx="1943808" cy="1938442"/>
          </a:xfrm>
          <a:custGeom>
            <a:avLst/>
            <a:gdLst/>
            <a:ahLst/>
            <a:cxnLst/>
            <a:rect l="l" t="t" r="r" b="b"/>
            <a:pathLst>
              <a:path w="7606" h="7585" extrusionOk="0">
                <a:moveTo>
                  <a:pt x="6554" y="48"/>
                </a:moveTo>
                <a:cubicBezTo>
                  <a:pt x="6817" y="48"/>
                  <a:pt x="7080" y="153"/>
                  <a:pt x="7253" y="332"/>
                </a:cubicBezTo>
                <a:cubicBezTo>
                  <a:pt x="7453" y="527"/>
                  <a:pt x="7564" y="769"/>
                  <a:pt x="7564" y="1053"/>
                </a:cubicBezTo>
                <a:cubicBezTo>
                  <a:pt x="7564" y="1337"/>
                  <a:pt x="7453" y="1579"/>
                  <a:pt x="7253" y="1757"/>
                </a:cubicBezTo>
                <a:cubicBezTo>
                  <a:pt x="7080" y="1952"/>
                  <a:pt x="6817" y="2062"/>
                  <a:pt x="6554" y="2062"/>
                </a:cubicBezTo>
                <a:cubicBezTo>
                  <a:pt x="4077" y="2062"/>
                  <a:pt x="2062" y="4077"/>
                  <a:pt x="2062" y="6533"/>
                </a:cubicBezTo>
                <a:cubicBezTo>
                  <a:pt x="2062" y="6817"/>
                  <a:pt x="1952" y="7080"/>
                  <a:pt x="1778" y="7253"/>
                </a:cubicBezTo>
                <a:cubicBezTo>
                  <a:pt x="1579" y="7432"/>
                  <a:pt x="1337" y="7543"/>
                  <a:pt x="1053" y="7543"/>
                </a:cubicBezTo>
                <a:cubicBezTo>
                  <a:pt x="790" y="7543"/>
                  <a:pt x="527" y="7432"/>
                  <a:pt x="353" y="7253"/>
                </a:cubicBezTo>
                <a:cubicBezTo>
                  <a:pt x="153" y="7080"/>
                  <a:pt x="48" y="6817"/>
                  <a:pt x="48" y="6533"/>
                </a:cubicBezTo>
                <a:cubicBezTo>
                  <a:pt x="48" y="4755"/>
                  <a:pt x="790" y="3135"/>
                  <a:pt x="1952" y="1952"/>
                </a:cubicBezTo>
                <a:cubicBezTo>
                  <a:pt x="3135" y="769"/>
                  <a:pt x="4755" y="48"/>
                  <a:pt x="6554" y="48"/>
                </a:cubicBezTo>
                <a:close/>
                <a:moveTo>
                  <a:pt x="6554" y="1"/>
                </a:moveTo>
                <a:cubicBezTo>
                  <a:pt x="2941" y="1"/>
                  <a:pt x="1" y="2941"/>
                  <a:pt x="1" y="6533"/>
                </a:cubicBezTo>
                <a:cubicBezTo>
                  <a:pt x="1" y="7122"/>
                  <a:pt x="485" y="7585"/>
                  <a:pt x="1053" y="7585"/>
                </a:cubicBezTo>
                <a:cubicBezTo>
                  <a:pt x="1647" y="7585"/>
                  <a:pt x="2104" y="7122"/>
                  <a:pt x="2104" y="6533"/>
                </a:cubicBezTo>
                <a:cubicBezTo>
                  <a:pt x="2104" y="5328"/>
                  <a:pt x="2609" y="4208"/>
                  <a:pt x="3419" y="3398"/>
                </a:cubicBezTo>
                <a:cubicBezTo>
                  <a:pt x="4208" y="2609"/>
                  <a:pt x="5329" y="2104"/>
                  <a:pt x="6554" y="2104"/>
                </a:cubicBezTo>
                <a:cubicBezTo>
                  <a:pt x="7122" y="2104"/>
                  <a:pt x="7606" y="1626"/>
                  <a:pt x="7606" y="1053"/>
                </a:cubicBezTo>
                <a:cubicBezTo>
                  <a:pt x="7606" y="464"/>
                  <a:pt x="7122" y="1"/>
                  <a:pt x="655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6"/>
          <p:cNvSpPr/>
          <p:nvPr/>
        </p:nvSpPr>
        <p:spPr>
          <a:xfrm>
            <a:off x="2821775" y="3009956"/>
            <a:ext cx="2099701" cy="2099957"/>
          </a:xfrm>
          <a:custGeom>
            <a:avLst/>
            <a:gdLst/>
            <a:ahLst/>
            <a:cxnLst/>
            <a:rect l="l" t="t" r="r" b="b"/>
            <a:pathLst>
              <a:path w="8216" h="8217" extrusionOk="0">
                <a:moveTo>
                  <a:pt x="1358" y="1"/>
                </a:moveTo>
                <a:cubicBezTo>
                  <a:pt x="616" y="1"/>
                  <a:pt x="1" y="611"/>
                  <a:pt x="1" y="1358"/>
                </a:cubicBezTo>
                <a:cubicBezTo>
                  <a:pt x="1" y="5150"/>
                  <a:pt x="3067" y="8216"/>
                  <a:pt x="6859" y="8216"/>
                </a:cubicBezTo>
                <a:cubicBezTo>
                  <a:pt x="7606" y="8216"/>
                  <a:pt x="8216" y="7601"/>
                  <a:pt x="8216" y="6859"/>
                </a:cubicBezTo>
                <a:cubicBezTo>
                  <a:pt x="8216" y="6112"/>
                  <a:pt x="7606" y="5497"/>
                  <a:pt x="6859" y="5497"/>
                </a:cubicBezTo>
                <a:cubicBezTo>
                  <a:pt x="4582" y="5497"/>
                  <a:pt x="2720" y="3635"/>
                  <a:pt x="2720" y="1358"/>
                </a:cubicBezTo>
                <a:cubicBezTo>
                  <a:pt x="2720" y="611"/>
                  <a:pt x="2125" y="1"/>
                  <a:pt x="1358" y="1"/>
                </a:cubicBezTo>
                <a:close/>
              </a:path>
            </a:pathLst>
          </a:custGeom>
          <a:solidFill>
            <a:srgbClr val="256F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6"/>
          <p:cNvSpPr/>
          <p:nvPr/>
        </p:nvSpPr>
        <p:spPr>
          <a:xfrm>
            <a:off x="2905088" y="3093525"/>
            <a:ext cx="1933075" cy="1933075"/>
          </a:xfrm>
          <a:custGeom>
            <a:avLst/>
            <a:gdLst/>
            <a:ahLst/>
            <a:cxnLst/>
            <a:rect l="l" t="t" r="r" b="b"/>
            <a:pathLst>
              <a:path w="7564" h="7564" extrusionOk="0">
                <a:moveTo>
                  <a:pt x="1032" y="0"/>
                </a:moveTo>
                <a:cubicBezTo>
                  <a:pt x="464" y="0"/>
                  <a:pt x="1" y="463"/>
                  <a:pt x="1" y="1031"/>
                </a:cubicBezTo>
                <a:cubicBezTo>
                  <a:pt x="1" y="4623"/>
                  <a:pt x="2941" y="7563"/>
                  <a:pt x="6533" y="7563"/>
                </a:cubicBezTo>
                <a:cubicBezTo>
                  <a:pt x="7101" y="7563"/>
                  <a:pt x="7564" y="7100"/>
                  <a:pt x="7564" y="6532"/>
                </a:cubicBezTo>
                <a:cubicBezTo>
                  <a:pt x="7564" y="5959"/>
                  <a:pt x="7101" y="5501"/>
                  <a:pt x="6533" y="5501"/>
                </a:cubicBezTo>
                <a:cubicBezTo>
                  <a:pt x="4077" y="5501"/>
                  <a:pt x="2062" y="3508"/>
                  <a:pt x="2062" y="1031"/>
                </a:cubicBezTo>
                <a:cubicBezTo>
                  <a:pt x="2062" y="463"/>
                  <a:pt x="1605" y="0"/>
                  <a:pt x="1032" y="0"/>
                </a:cubicBezTo>
                <a:close/>
              </a:path>
            </a:pathLst>
          </a:custGeom>
          <a:solidFill>
            <a:srgbClr val="256F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6"/>
          <p:cNvSpPr/>
          <p:nvPr/>
        </p:nvSpPr>
        <p:spPr>
          <a:xfrm>
            <a:off x="2899722" y="3088158"/>
            <a:ext cx="1943808" cy="1943808"/>
          </a:xfrm>
          <a:custGeom>
            <a:avLst/>
            <a:gdLst/>
            <a:ahLst/>
            <a:cxnLst/>
            <a:rect l="l" t="t" r="r" b="b"/>
            <a:pathLst>
              <a:path w="7606" h="7606" extrusionOk="0">
                <a:moveTo>
                  <a:pt x="1053" y="42"/>
                </a:moveTo>
                <a:cubicBezTo>
                  <a:pt x="1337" y="42"/>
                  <a:pt x="1579" y="174"/>
                  <a:pt x="1778" y="352"/>
                </a:cubicBezTo>
                <a:cubicBezTo>
                  <a:pt x="1952" y="526"/>
                  <a:pt x="2062" y="789"/>
                  <a:pt x="2062" y="1052"/>
                </a:cubicBezTo>
                <a:cubicBezTo>
                  <a:pt x="2062" y="3529"/>
                  <a:pt x="4077" y="5543"/>
                  <a:pt x="6554" y="5543"/>
                </a:cubicBezTo>
                <a:cubicBezTo>
                  <a:pt x="6817" y="5543"/>
                  <a:pt x="7080" y="5654"/>
                  <a:pt x="7253" y="5827"/>
                </a:cubicBezTo>
                <a:cubicBezTo>
                  <a:pt x="7453" y="6027"/>
                  <a:pt x="7564" y="6269"/>
                  <a:pt x="7564" y="6553"/>
                </a:cubicBezTo>
                <a:cubicBezTo>
                  <a:pt x="7564" y="6837"/>
                  <a:pt x="7453" y="7079"/>
                  <a:pt x="7253" y="7253"/>
                </a:cubicBezTo>
                <a:cubicBezTo>
                  <a:pt x="7080" y="7453"/>
                  <a:pt x="6817" y="7558"/>
                  <a:pt x="6554" y="7558"/>
                </a:cubicBezTo>
                <a:cubicBezTo>
                  <a:pt x="4755" y="7558"/>
                  <a:pt x="3135" y="6837"/>
                  <a:pt x="1952" y="5654"/>
                </a:cubicBezTo>
                <a:cubicBezTo>
                  <a:pt x="790" y="4471"/>
                  <a:pt x="48" y="2851"/>
                  <a:pt x="48" y="1052"/>
                </a:cubicBezTo>
                <a:cubicBezTo>
                  <a:pt x="48" y="789"/>
                  <a:pt x="153" y="526"/>
                  <a:pt x="353" y="352"/>
                </a:cubicBezTo>
                <a:cubicBezTo>
                  <a:pt x="527" y="174"/>
                  <a:pt x="790" y="42"/>
                  <a:pt x="1053" y="42"/>
                </a:cubicBezTo>
                <a:close/>
                <a:moveTo>
                  <a:pt x="1053" y="0"/>
                </a:moveTo>
                <a:cubicBezTo>
                  <a:pt x="485" y="0"/>
                  <a:pt x="1" y="484"/>
                  <a:pt x="1" y="1052"/>
                </a:cubicBezTo>
                <a:cubicBezTo>
                  <a:pt x="1" y="4665"/>
                  <a:pt x="2941" y="7605"/>
                  <a:pt x="6554" y="7605"/>
                </a:cubicBezTo>
                <a:cubicBezTo>
                  <a:pt x="7122" y="7605"/>
                  <a:pt x="7606" y="7121"/>
                  <a:pt x="7606" y="6553"/>
                </a:cubicBezTo>
                <a:cubicBezTo>
                  <a:pt x="7606" y="5959"/>
                  <a:pt x="7122" y="5501"/>
                  <a:pt x="6554" y="5501"/>
                </a:cubicBezTo>
                <a:cubicBezTo>
                  <a:pt x="5329" y="5501"/>
                  <a:pt x="4208" y="4996"/>
                  <a:pt x="3419" y="4208"/>
                </a:cubicBezTo>
                <a:cubicBezTo>
                  <a:pt x="2609" y="3398"/>
                  <a:pt x="2104" y="2277"/>
                  <a:pt x="2104" y="1052"/>
                </a:cubicBezTo>
                <a:cubicBezTo>
                  <a:pt x="2104" y="484"/>
                  <a:pt x="1647" y="0"/>
                  <a:pt x="105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6"/>
          <p:cNvSpPr/>
          <p:nvPr/>
        </p:nvSpPr>
        <p:spPr>
          <a:xfrm>
            <a:off x="609825" y="2168238"/>
            <a:ext cx="1920900" cy="501900"/>
          </a:xfrm>
          <a:prstGeom prst="rect">
            <a:avLst/>
          </a:prstGeom>
          <a:noFill/>
          <a:ln>
            <a:noFill/>
          </a:ln>
        </p:spPr>
        <p:txBody>
          <a:bodyPr spcFirstLastPara="1" wrap="square" lIns="270000" tIns="91425" rIns="274300" bIns="91425" anchor="ctr" anchorCtr="0">
            <a:noAutofit/>
          </a:bodyPr>
          <a:lstStyle/>
          <a:p>
            <a:pPr marL="0" marR="0" lvl="0" indent="0" algn="l" rtl="0">
              <a:spcBef>
                <a:spcPts val="0"/>
              </a:spcBef>
              <a:spcAft>
                <a:spcPts val="0"/>
              </a:spcAft>
              <a:buClr>
                <a:srgbClr val="000000"/>
              </a:buClr>
              <a:buSzPts val="1100"/>
              <a:buFont typeface="Arial"/>
              <a:buNone/>
            </a:pPr>
            <a:endParaRPr sz="1200">
              <a:latin typeface="Fira Sans"/>
              <a:ea typeface="Fira Sans"/>
              <a:cs typeface="Fira Sans"/>
              <a:sym typeface="Fira Sans"/>
            </a:endParaRPr>
          </a:p>
        </p:txBody>
      </p:sp>
      <p:sp>
        <p:nvSpPr>
          <p:cNvPr id="155" name="Google Shape;155;p26"/>
          <p:cNvSpPr/>
          <p:nvPr/>
        </p:nvSpPr>
        <p:spPr>
          <a:xfrm>
            <a:off x="609825" y="4231025"/>
            <a:ext cx="1920900" cy="501900"/>
          </a:xfrm>
          <a:prstGeom prst="rect">
            <a:avLst/>
          </a:prstGeom>
          <a:noFill/>
          <a:ln>
            <a:noFill/>
          </a:ln>
        </p:spPr>
        <p:txBody>
          <a:bodyPr spcFirstLastPara="1" wrap="square" lIns="274300" tIns="91425" rIns="274300" bIns="91425" anchor="ctr" anchorCtr="0">
            <a:noAutofit/>
          </a:bodyPr>
          <a:lstStyle/>
          <a:p>
            <a:pPr marL="0" marR="0" lvl="0" indent="0" algn="l" rtl="0">
              <a:spcBef>
                <a:spcPts val="0"/>
              </a:spcBef>
              <a:spcAft>
                <a:spcPts val="0"/>
              </a:spcAft>
              <a:buClr>
                <a:srgbClr val="000000"/>
              </a:buClr>
              <a:buSzPts val="1100"/>
              <a:buFont typeface="Arial"/>
              <a:buNone/>
            </a:pPr>
            <a:endParaRPr sz="1200">
              <a:latin typeface="Fira Sans"/>
              <a:ea typeface="Fira Sans"/>
              <a:cs typeface="Fira Sans"/>
              <a:sym typeface="Fira Sans"/>
            </a:endParaRPr>
          </a:p>
        </p:txBody>
      </p:sp>
      <p:sp>
        <p:nvSpPr>
          <p:cNvPr id="156" name="Google Shape;156;p26"/>
          <p:cNvSpPr/>
          <p:nvPr/>
        </p:nvSpPr>
        <p:spPr>
          <a:xfrm>
            <a:off x="6618000" y="2168237"/>
            <a:ext cx="1920900" cy="501900"/>
          </a:xfrm>
          <a:prstGeom prst="rect">
            <a:avLst/>
          </a:prstGeom>
          <a:noFill/>
          <a:ln>
            <a:noFill/>
          </a:ln>
        </p:spPr>
        <p:txBody>
          <a:bodyPr spcFirstLastPara="1" wrap="square" lIns="90000" tIns="91425" rIns="274300" bIns="91425" anchor="ctr" anchorCtr="0">
            <a:noAutofit/>
          </a:bodyPr>
          <a:lstStyle/>
          <a:p>
            <a:pPr marL="0" marR="0" lvl="0" indent="0" algn="r" rtl="0">
              <a:spcBef>
                <a:spcPts val="0"/>
              </a:spcBef>
              <a:spcAft>
                <a:spcPts val="0"/>
              </a:spcAft>
              <a:buClr>
                <a:srgbClr val="000000"/>
              </a:buClr>
              <a:buSzPts val="1100"/>
              <a:buFont typeface="Arial"/>
              <a:buNone/>
            </a:pPr>
            <a:endParaRPr sz="1200">
              <a:latin typeface="Fira Sans"/>
              <a:ea typeface="Fira Sans"/>
              <a:cs typeface="Fira Sans"/>
              <a:sym typeface="Fira Sans"/>
            </a:endParaRPr>
          </a:p>
        </p:txBody>
      </p:sp>
      <p:sp>
        <p:nvSpPr>
          <p:cNvPr id="157" name="Google Shape;157;p26"/>
          <p:cNvSpPr/>
          <p:nvPr/>
        </p:nvSpPr>
        <p:spPr>
          <a:xfrm>
            <a:off x="6618000" y="4231026"/>
            <a:ext cx="1920900" cy="501900"/>
          </a:xfrm>
          <a:prstGeom prst="rect">
            <a:avLst/>
          </a:prstGeom>
          <a:noFill/>
          <a:ln>
            <a:noFill/>
          </a:ln>
        </p:spPr>
        <p:txBody>
          <a:bodyPr spcFirstLastPara="1" wrap="square" lIns="274300" tIns="91425" rIns="274300" bIns="91425" anchor="ctr" anchorCtr="0">
            <a:noAutofit/>
          </a:bodyPr>
          <a:lstStyle/>
          <a:p>
            <a:pPr marL="0" marR="0" lvl="0" indent="0" algn="r" rtl="0">
              <a:spcBef>
                <a:spcPts val="0"/>
              </a:spcBef>
              <a:spcAft>
                <a:spcPts val="0"/>
              </a:spcAft>
              <a:buClr>
                <a:srgbClr val="000000"/>
              </a:buClr>
              <a:buSzPts val="1100"/>
              <a:buFont typeface="Arial"/>
              <a:buNone/>
            </a:pPr>
            <a:endParaRPr sz="1200">
              <a:latin typeface="Fira Sans"/>
              <a:ea typeface="Fira Sans"/>
              <a:cs typeface="Fira Sans"/>
              <a:sym typeface="Fira Sans"/>
            </a:endParaRPr>
          </a:p>
        </p:txBody>
      </p:sp>
      <p:sp>
        <p:nvSpPr>
          <p:cNvPr id="158" name="Google Shape;158;p26"/>
          <p:cNvSpPr txBox="1"/>
          <p:nvPr/>
        </p:nvSpPr>
        <p:spPr>
          <a:xfrm>
            <a:off x="6322225" y="1738650"/>
            <a:ext cx="1920900" cy="4296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nl" sz="1700">
                <a:solidFill>
                  <a:schemeClr val="dk2"/>
                </a:solidFill>
                <a:latin typeface="Fira Sans Extra Condensed Medium"/>
                <a:ea typeface="Fira Sans Extra Condensed Medium"/>
                <a:cs typeface="Fira Sans Extra Condensed Medium"/>
                <a:sym typeface="Fira Sans Extra Condensed Medium"/>
              </a:rPr>
              <a:t>Inhaler use</a:t>
            </a:r>
            <a:endParaRPr sz="1700">
              <a:solidFill>
                <a:schemeClr val="dk2"/>
              </a:solidFill>
              <a:latin typeface="Fira Sans Extra Condensed Medium"/>
              <a:ea typeface="Fira Sans Extra Condensed Medium"/>
              <a:cs typeface="Fira Sans Extra Condensed Medium"/>
              <a:sym typeface="Fira Sans Extra Condensed Medium"/>
            </a:endParaRPr>
          </a:p>
        </p:txBody>
      </p:sp>
      <p:sp>
        <p:nvSpPr>
          <p:cNvPr id="159" name="Google Shape;159;p26"/>
          <p:cNvSpPr txBox="1"/>
          <p:nvPr/>
        </p:nvSpPr>
        <p:spPr>
          <a:xfrm>
            <a:off x="900875" y="1738650"/>
            <a:ext cx="1920900" cy="429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nl" sz="1700">
                <a:solidFill>
                  <a:schemeClr val="accent3"/>
                </a:solidFill>
                <a:latin typeface="Fira Sans Extra Condensed Medium"/>
                <a:ea typeface="Fira Sans Extra Condensed Medium"/>
                <a:cs typeface="Fira Sans Extra Condensed Medium"/>
                <a:sym typeface="Fira Sans Extra Condensed Medium"/>
              </a:rPr>
              <a:t>Higher disease burden of asthma and COPD</a:t>
            </a:r>
            <a:endParaRPr sz="1700">
              <a:solidFill>
                <a:schemeClr val="accent3"/>
              </a:solidFill>
              <a:latin typeface="Fira Sans Extra Condensed Medium"/>
              <a:ea typeface="Fira Sans Extra Condensed Medium"/>
              <a:cs typeface="Fira Sans Extra Condensed Medium"/>
              <a:sym typeface="Fira Sans Extra Condensed Medium"/>
            </a:endParaRPr>
          </a:p>
        </p:txBody>
      </p:sp>
      <p:sp>
        <p:nvSpPr>
          <p:cNvPr id="160" name="Google Shape;160;p26"/>
          <p:cNvSpPr txBox="1"/>
          <p:nvPr/>
        </p:nvSpPr>
        <p:spPr>
          <a:xfrm>
            <a:off x="6272375" y="4267173"/>
            <a:ext cx="1920900" cy="4296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nl" sz="1700">
                <a:solidFill>
                  <a:schemeClr val="accent2"/>
                </a:solidFill>
                <a:latin typeface="Fira Sans Extra Condensed Medium"/>
                <a:ea typeface="Fira Sans Extra Condensed Medium"/>
                <a:cs typeface="Fira Sans Extra Condensed Medium"/>
                <a:sym typeface="Fira Sans Extra Condensed Medium"/>
              </a:rPr>
              <a:t>Greenhouse gas emissions</a:t>
            </a:r>
            <a:endParaRPr sz="1700">
              <a:solidFill>
                <a:schemeClr val="accent2"/>
              </a:solidFill>
              <a:latin typeface="Fira Sans Extra Condensed Medium"/>
              <a:ea typeface="Fira Sans Extra Condensed Medium"/>
              <a:cs typeface="Fira Sans Extra Condensed Medium"/>
              <a:sym typeface="Fira Sans Extra Condensed Medium"/>
            </a:endParaRPr>
          </a:p>
        </p:txBody>
      </p:sp>
      <p:sp>
        <p:nvSpPr>
          <p:cNvPr id="161" name="Google Shape;161;p26"/>
          <p:cNvSpPr txBox="1"/>
          <p:nvPr/>
        </p:nvSpPr>
        <p:spPr>
          <a:xfrm>
            <a:off x="684975" y="4267175"/>
            <a:ext cx="1920900" cy="429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nl" sz="1700">
                <a:solidFill>
                  <a:schemeClr val="accent1"/>
                </a:solidFill>
                <a:latin typeface="Fira Sans Extra Condensed Medium"/>
                <a:ea typeface="Fira Sans Extra Condensed Medium"/>
                <a:cs typeface="Fira Sans Extra Condensed Medium"/>
                <a:sym typeface="Fira Sans Extra Condensed Medium"/>
              </a:rPr>
              <a:t>Temperature rise and smog</a:t>
            </a:r>
            <a:endParaRPr sz="1700">
              <a:solidFill>
                <a:schemeClr val="accent1"/>
              </a:solidFill>
              <a:latin typeface="Fira Sans Extra Condensed Medium"/>
              <a:ea typeface="Fira Sans Extra Condensed Medium"/>
              <a:cs typeface="Fira Sans Extra Condensed Medium"/>
              <a:sym typeface="Fira Sans Extra Condensed Medium"/>
            </a:endParaRPr>
          </a:p>
        </p:txBody>
      </p:sp>
      <p:pic>
        <p:nvPicPr>
          <p:cNvPr id="162" name="Google Shape;162;p26"/>
          <p:cNvPicPr preferRelativeResize="0"/>
          <p:nvPr/>
        </p:nvPicPr>
        <p:blipFill>
          <a:blip r:embed="rId4">
            <a:alphaModFix/>
          </a:blip>
          <a:stretch>
            <a:fillRect/>
          </a:stretch>
        </p:blipFill>
        <p:spPr>
          <a:xfrm>
            <a:off x="3315538" y="2055450"/>
            <a:ext cx="501900" cy="501900"/>
          </a:xfrm>
          <a:prstGeom prst="rect">
            <a:avLst/>
          </a:prstGeom>
          <a:noFill/>
          <a:ln>
            <a:noFill/>
          </a:ln>
        </p:spPr>
      </p:pic>
      <p:pic>
        <p:nvPicPr>
          <p:cNvPr id="163" name="Google Shape;163;p26"/>
          <p:cNvPicPr preferRelativeResize="0"/>
          <p:nvPr/>
        </p:nvPicPr>
        <p:blipFill>
          <a:blip r:embed="rId5">
            <a:alphaModFix/>
          </a:blip>
          <a:stretch>
            <a:fillRect/>
          </a:stretch>
        </p:blipFill>
        <p:spPr>
          <a:xfrm>
            <a:off x="5329263" y="2168237"/>
            <a:ext cx="501875" cy="501875"/>
          </a:xfrm>
          <a:prstGeom prst="rect">
            <a:avLst/>
          </a:prstGeom>
          <a:noFill/>
          <a:ln>
            <a:noFill/>
          </a:ln>
        </p:spPr>
      </p:pic>
      <p:pic>
        <p:nvPicPr>
          <p:cNvPr id="164" name="Google Shape;164;p26"/>
          <p:cNvPicPr preferRelativeResize="0"/>
          <p:nvPr/>
        </p:nvPicPr>
        <p:blipFill>
          <a:blip r:embed="rId6">
            <a:alphaModFix/>
          </a:blip>
          <a:stretch>
            <a:fillRect/>
          </a:stretch>
        </p:blipFill>
        <p:spPr>
          <a:xfrm>
            <a:off x="3174187" y="4032528"/>
            <a:ext cx="568700" cy="568722"/>
          </a:xfrm>
          <a:prstGeom prst="rect">
            <a:avLst/>
          </a:prstGeom>
          <a:noFill/>
          <a:ln>
            <a:noFill/>
          </a:ln>
        </p:spPr>
      </p:pic>
      <p:pic>
        <p:nvPicPr>
          <p:cNvPr id="165" name="Google Shape;165;p26" descr="Co2 " title="Co2 "/>
          <p:cNvPicPr preferRelativeResize="0"/>
          <p:nvPr/>
        </p:nvPicPr>
        <p:blipFill>
          <a:blip r:embed="rId7">
            <a:alphaModFix/>
          </a:blip>
          <a:stretch>
            <a:fillRect/>
          </a:stretch>
        </p:blipFill>
        <p:spPr>
          <a:xfrm>
            <a:off x="5270925" y="4058600"/>
            <a:ext cx="568700" cy="568700"/>
          </a:xfrm>
          <a:prstGeom prst="rect">
            <a:avLst/>
          </a:prstGeom>
          <a:noFill/>
          <a:ln>
            <a:noFill/>
          </a:ln>
        </p:spPr>
      </p:pic>
      <p:cxnSp>
        <p:nvCxnSpPr>
          <p:cNvPr id="166" name="Google Shape;166;p26"/>
          <p:cNvCxnSpPr/>
          <p:nvPr/>
        </p:nvCxnSpPr>
        <p:spPr>
          <a:xfrm rot="10800000">
            <a:off x="860775" y="1463475"/>
            <a:ext cx="8057100" cy="2100"/>
          </a:xfrm>
          <a:prstGeom prst="straightConnector1">
            <a:avLst/>
          </a:prstGeom>
          <a:noFill/>
          <a:ln w="19050" cap="flat" cmpd="sng">
            <a:solidFill>
              <a:srgbClr val="25BE74"/>
            </a:solidFill>
            <a:prstDash val="solid"/>
            <a:miter lim="800000"/>
            <a:headEnd type="none" w="sm" len="sm"/>
            <a:tailEnd type="none" w="sm" len="sm"/>
          </a:ln>
        </p:spPr>
      </p:cxnSp>
      <p:sp>
        <p:nvSpPr>
          <p:cNvPr id="167" name="Google Shape;167;p26"/>
          <p:cNvSpPr txBox="1"/>
          <p:nvPr/>
        </p:nvSpPr>
        <p:spPr>
          <a:xfrm>
            <a:off x="860775" y="1057375"/>
            <a:ext cx="65226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nl" sz="1800" b="1">
                <a:solidFill>
                  <a:schemeClr val="dk1"/>
                </a:solidFill>
                <a:latin typeface="Calibri"/>
                <a:ea typeface="Calibri"/>
                <a:cs typeface="Calibri"/>
                <a:sym typeface="Calibri"/>
              </a:rPr>
              <a:t>The inhaler paradox</a:t>
            </a:r>
            <a:endParaRPr sz="1800" b="1" i="0" u="none" strike="noStrike" cap="none">
              <a:solidFill>
                <a:srgbClr val="000000"/>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442</Words>
  <Application>Microsoft Office PowerPoint</Application>
  <PresentationFormat>Diavoorstelling (16:9)</PresentationFormat>
  <Paragraphs>31</Paragraphs>
  <Slides>2</Slides>
  <Notes>2</Notes>
  <HiddenSlides>0</HiddenSlides>
  <MMClips>0</MMClips>
  <ScaleCrop>false</ScaleCrop>
  <HeadingPairs>
    <vt:vector size="6" baseType="variant">
      <vt:variant>
        <vt:lpstr>Gebruikte lettertypen</vt:lpstr>
      </vt:variant>
      <vt:variant>
        <vt:i4>4</vt:i4>
      </vt:variant>
      <vt:variant>
        <vt:lpstr>Thema</vt:lpstr>
      </vt:variant>
      <vt:variant>
        <vt:i4>2</vt:i4>
      </vt:variant>
      <vt:variant>
        <vt:lpstr>Diatitels</vt:lpstr>
      </vt:variant>
      <vt:variant>
        <vt:i4>2</vt:i4>
      </vt:variant>
    </vt:vector>
  </HeadingPairs>
  <TitlesOfParts>
    <vt:vector size="8" baseType="lpstr">
      <vt:lpstr>Fira Sans</vt:lpstr>
      <vt:lpstr>Arial</vt:lpstr>
      <vt:lpstr>Fira Sans Extra Condensed Medium</vt:lpstr>
      <vt:lpstr>Calibri</vt:lpstr>
      <vt:lpstr>Simple Light</vt:lpstr>
      <vt:lpstr>Kantoorthema</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Piët, J.D. (Joost)</dc:creator>
  <cp:lastModifiedBy>Piët, J.D. (Joost)</cp:lastModifiedBy>
  <cp:revision>3</cp:revision>
  <dcterms:modified xsi:type="dcterms:W3CDTF">2023-05-30T09:23:33Z</dcterms:modified>
</cp:coreProperties>
</file>